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71" r:id="rId9"/>
    <p:sldId id="263" r:id="rId10"/>
    <p:sldId id="264" r:id="rId11"/>
    <p:sldId id="268" r:id="rId12"/>
    <p:sldId id="269" r:id="rId13"/>
    <p:sldId id="265" r:id="rId14"/>
    <p:sldId id="266" r:id="rId15"/>
    <p:sldId id="270" r:id="rId16"/>
    <p:sldId id="267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2010.11.19.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47664" y="3645024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Debreceni Egyetem hallgatói vonzáskörzete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Németh Szabolcs – I. éves PhD hallgató </a:t>
            </a:r>
          </a:p>
          <a:p>
            <a:r>
              <a:rPr lang="hu-HU" dirty="0" smtClean="0"/>
              <a:t>DE-AGTC</a:t>
            </a:r>
          </a:p>
        </p:txBody>
      </p:sp>
      <p:pic>
        <p:nvPicPr>
          <p:cNvPr id="7" name="Kép 6" descr="header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126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Debreceni Egyetem kistérségi vonzáskörzete (2010)</a:t>
            </a:r>
            <a:endParaRPr lang="hu-HU" dirty="0"/>
          </a:p>
        </p:txBody>
      </p:sp>
      <p:pic>
        <p:nvPicPr>
          <p:cNvPr id="4" name="Tartalom helye 3" descr="de_vonz_rate_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5604" b="9606"/>
          <a:stretch>
            <a:fillRect/>
          </a:stretch>
        </p:blipFill>
        <p:spPr>
          <a:xfrm>
            <a:off x="0" y="1529136"/>
            <a:ext cx="8532439" cy="4876189"/>
          </a:xfrm>
        </p:spPr>
      </p:pic>
      <p:sp>
        <p:nvSpPr>
          <p:cNvPr id="5" name="Szövegdoboz 4"/>
          <p:cNvSpPr txBox="1"/>
          <p:nvPr/>
        </p:nvSpPr>
        <p:spPr>
          <a:xfrm>
            <a:off x="0" y="6488668"/>
            <a:ext cx="5514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Saját szerkesztés a DE és a </a:t>
            </a:r>
            <a:r>
              <a:rPr lang="hu-HU" dirty="0" err="1" smtClean="0"/>
              <a:t>felvi.hu</a:t>
            </a:r>
            <a:r>
              <a:rPr lang="hu-HU" dirty="0" smtClean="0"/>
              <a:t> adatai alapján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452320" y="378904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%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Konklúzió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Régión belüli vonzás </a:t>
            </a:r>
            <a:r>
              <a:rPr lang="hu-HU" b="1" i="1" dirty="0" smtClean="0"/>
              <a:t>nem</a:t>
            </a:r>
            <a:r>
              <a:rPr lang="hu-HU" dirty="0" smtClean="0"/>
              <a:t> teljesen homogén</a:t>
            </a:r>
            <a:br>
              <a:rPr lang="hu-HU" dirty="0" smtClean="0"/>
            </a:br>
            <a:r>
              <a:rPr lang="hu-HU" dirty="0" smtClean="0"/>
              <a:t> - Jászberényi (6,48%), Szolnoki (9,38%),</a:t>
            </a:r>
            <a:br>
              <a:rPr lang="hu-HU" dirty="0" smtClean="0"/>
            </a:br>
            <a:r>
              <a:rPr lang="hu-HU" dirty="0" smtClean="0"/>
              <a:t>Kunszentmártoni (6,64%), Mezőtúri (8,94%)</a:t>
            </a:r>
          </a:p>
          <a:p>
            <a:r>
              <a:rPr lang="hu-HU" dirty="0" smtClean="0"/>
              <a:t>Régión kívüli vonzás: a </a:t>
            </a:r>
            <a:r>
              <a:rPr lang="hu-HU" b="1" i="1" dirty="0" smtClean="0"/>
              <a:t>legerősebb</a:t>
            </a:r>
            <a:r>
              <a:rPr lang="hu-HU" dirty="0" smtClean="0"/>
              <a:t> az </a:t>
            </a:r>
            <a:r>
              <a:rPr lang="hu-HU" i="1" dirty="0" smtClean="0"/>
              <a:t>Észak-magyarországi régióban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Bodrogközi (27,55%), Sárospataki (23,57%), Tokaji (22,60%), Szerencsi (21,01%), Tiszaújvárosi (24,30%), </a:t>
            </a:r>
            <a:r>
              <a:rPr lang="hu-HU" dirty="0" err="1" smtClean="0"/>
              <a:t>Abaúj-Hegyközi</a:t>
            </a:r>
            <a:r>
              <a:rPr lang="hu-HU" dirty="0" smtClean="0"/>
              <a:t> (23,60%), </a:t>
            </a:r>
            <a:r>
              <a:rPr lang="hu-HU" dirty="0" smtClean="0">
                <a:solidFill>
                  <a:srgbClr val="FF0000"/>
                </a:solidFill>
              </a:rPr>
              <a:t>Mezőcsáti (33,33%)</a:t>
            </a:r>
          </a:p>
          <a:p>
            <a:r>
              <a:rPr lang="hu-HU" dirty="0" smtClean="0"/>
              <a:t>Régión kívüli vonzás: </a:t>
            </a:r>
            <a:r>
              <a:rPr lang="hu-HU" b="1" i="1" dirty="0" smtClean="0"/>
              <a:t>leggyengébb</a:t>
            </a:r>
            <a:r>
              <a:rPr lang="hu-HU" dirty="0" smtClean="0"/>
              <a:t> a </a:t>
            </a:r>
            <a:r>
              <a:rPr lang="hu-HU" i="1" dirty="0" smtClean="0"/>
              <a:t>Közép-magyarországi régióban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Pilisvörösvári (0,91%), Budapesti (1,05%), Ceglédi (4,38%) </a:t>
            </a:r>
            <a:br>
              <a:rPr lang="hu-HU" dirty="0" smtClean="0"/>
            </a:br>
            <a:r>
              <a:rPr lang="hu-HU" dirty="0" smtClean="0"/>
              <a:t>és a </a:t>
            </a:r>
            <a:r>
              <a:rPr lang="hu-HU" i="1" dirty="0" smtClean="0"/>
              <a:t>Dél-alföldi régióban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Szeghalomi (27,27%), Sarkadi (14,81%), Kiskunmajsai (0%)</a:t>
            </a:r>
          </a:p>
          <a:p>
            <a:r>
              <a:rPr lang="hu-HU" dirty="0" smtClean="0"/>
              <a:t>MAX: Derecske-Létavértesi (88,07%)</a:t>
            </a:r>
          </a:p>
          <a:p>
            <a:r>
              <a:rPr lang="hu-HU" dirty="0" smtClean="0"/>
              <a:t>Debrecen: 2665 hallgatóból 2027 hallgató (76,06%)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Határon átnyúló vonzástér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Felvett külföldi hallgatók száma (2010)</a:t>
            </a:r>
            <a:br>
              <a:rPr lang="hu-HU" dirty="0" smtClean="0"/>
            </a:br>
            <a:r>
              <a:rPr lang="hu-HU" dirty="0" smtClean="0"/>
              <a:t>- teljes képzési skálán (osztatlan, PhD, </a:t>
            </a:r>
            <a:r>
              <a:rPr lang="hu-HU" dirty="0" err="1" smtClean="0"/>
              <a:t>BSc</a:t>
            </a:r>
            <a:r>
              <a:rPr lang="hu-HU" dirty="0" smtClean="0"/>
              <a:t>, </a:t>
            </a:r>
            <a:r>
              <a:rPr lang="hu-HU" dirty="0" err="1" smtClean="0"/>
              <a:t>MSc</a:t>
            </a:r>
            <a:r>
              <a:rPr lang="hu-HU" dirty="0" smtClean="0"/>
              <a:t>, </a:t>
            </a:r>
            <a:r>
              <a:rPr lang="hu-HU" dirty="0" err="1" smtClean="0"/>
              <a:t>FSz</a:t>
            </a:r>
            <a:r>
              <a:rPr lang="hu-HU" dirty="0" smtClean="0"/>
              <a:t>, stb.)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Határmenti</a:t>
            </a:r>
            <a:r>
              <a:rPr lang="hu-HU" dirty="0" smtClean="0"/>
              <a:t> országok hallgatói (2010)</a:t>
            </a:r>
            <a:endParaRPr lang="hu-HU" dirty="0"/>
          </a:p>
        </p:txBody>
      </p:sp>
      <p:pic>
        <p:nvPicPr>
          <p:cNvPr id="4" name="Tartalom helye 3" descr="szomszéd másolat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656" t="8954" r="4483" b="18932"/>
          <a:stretch>
            <a:fillRect/>
          </a:stretch>
        </p:blipFill>
        <p:spPr>
          <a:xfrm>
            <a:off x="827585" y="1556792"/>
            <a:ext cx="7639974" cy="4592313"/>
          </a:xfrm>
        </p:spPr>
      </p:pic>
      <p:sp>
        <p:nvSpPr>
          <p:cNvPr id="5" name="Szövegdoboz 4"/>
          <p:cNvSpPr txBox="1"/>
          <p:nvPr/>
        </p:nvSpPr>
        <p:spPr>
          <a:xfrm>
            <a:off x="0" y="6488668"/>
            <a:ext cx="416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Saját szerkesztés DE adatai alapján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 rot="18943938">
            <a:off x="4313900" y="3863158"/>
            <a:ext cx="1937319" cy="7878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Külföldi hallgatók száma (2010)</a:t>
            </a:r>
            <a:endParaRPr lang="hu-HU" dirty="0"/>
          </a:p>
        </p:txBody>
      </p:sp>
      <p:pic>
        <p:nvPicPr>
          <p:cNvPr id="4" name="Tartalom helye 3" descr="glob_hallgatok_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7931"/>
          <a:stretch>
            <a:fillRect/>
          </a:stretch>
        </p:blipFill>
        <p:spPr>
          <a:xfrm>
            <a:off x="827584" y="1552347"/>
            <a:ext cx="7848871" cy="4870394"/>
          </a:xfrm>
        </p:spPr>
      </p:pic>
      <p:sp>
        <p:nvSpPr>
          <p:cNvPr id="5" name="Szövegdoboz 4"/>
          <p:cNvSpPr txBox="1"/>
          <p:nvPr/>
        </p:nvSpPr>
        <p:spPr>
          <a:xfrm>
            <a:off x="0" y="6488668"/>
            <a:ext cx="435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Saját szerkesztés a DE adatai alapján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tervek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többi egyetem hozzácsatolása a vizsgálathoz</a:t>
            </a:r>
          </a:p>
          <a:p>
            <a:r>
              <a:rPr lang="hu-HU" dirty="0" smtClean="0"/>
              <a:t>Településszintű lebontás</a:t>
            </a:r>
          </a:p>
          <a:p>
            <a:r>
              <a:rPr lang="hu-HU" dirty="0" smtClean="0"/>
              <a:t>Idősoros vizsgálat</a:t>
            </a:r>
          </a:p>
          <a:p>
            <a:r>
              <a:rPr lang="hu-HU" dirty="0" err="1" smtClean="0"/>
              <a:t>Határmenti</a:t>
            </a:r>
            <a:r>
              <a:rPr lang="hu-HU" dirty="0" smtClean="0"/>
              <a:t> országok vonzáskörzet vizsgálat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 descr="header_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8153400" cy="1131961"/>
          </a:xfrm>
        </p:spPr>
      </p:pic>
      <p:sp>
        <p:nvSpPr>
          <p:cNvPr id="4" name="Szövegdoboz 3"/>
          <p:cNvSpPr txBox="1"/>
          <p:nvPr/>
        </p:nvSpPr>
        <p:spPr>
          <a:xfrm>
            <a:off x="1574852" y="3717032"/>
            <a:ext cx="637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Köszönöm megtisztelő figyelmüket!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-data-htdocs-com.deldunantul.www-siteroot-web-old-files-82-file_80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485" cy="62373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előadás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Debreceni Egyetem története és képzési rendszere</a:t>
            </a:r>
          </a:p>
          <a:p>
            <a:r>
              <a:rPr lang="hu-HU" dirty="0" smtClean="0"/>
              <a:t>A kutatás rövid ismertetése</a:t>
            </a:r>
          </a:p>
          <a:p>
            <a:r>
              <a:rPr lang="hu-HU" dirty="0" smtClean="0"/>
              <a:t>Az eredmények térképi ábrázolása</a:t>
            </a:r>
          </a:p>
          <a:p>
            <a:r>
              <a:rPr lang="hu-HU" dirty="0" smtClean="0"/>
              <a:t>Konklúzió</a:t>
            </a:r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Debreceni Egyetem 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Debreceni Református Kollégium (1538)</a:t>
            </a:r>
          </a:p>
          <a:p>
            <a:r>
              <a:rPr lang="hu-HU" dirty="0" smtClean="0"/>
              <a:t>1912. </a:t>
            </a:r>
            <a:r>
              <a:rPr lang="hu-HU" dirty="0" err="1" smtClean="0"/>
              <a:t>XXXVI.tv</a:t>
            </a:r>
            <a:r>
              <a:rPr lang="hu-HU" dirty="0" smtClean="0"/>
              <a:t>. Debreceni magyar királyi Tudományegyetem (1914)→ három karral</a:t>
            </a:r>
          </a:p>
          <a:p>
            <a:r>
              <a:rPr lang="hu-HU" dirty="0" smtClean="0"/>
              <a:t>1945: Debreceni Tudományegyetem</a:t>
            </a:r>
          </a:p>
          <a:p>
            <a:r>
              <a:rPr lang="hu-HU" dirty="0" smtClean="0"/>
              <a:t>1952: Kossuth Lajos Tudományegyetem</a:t>
            </a:r>
          </a:p>
          <a:p>
            <a:r>
              <a:rPr lang="hu-HU" dirty="0" smtClean="0"/>
              <a:t>1945-52: „feldarabolódás” időszaka</a:t>
            </a:r>
          </a:p>
          <a:p>
            <a:r>
              <a:rPr lang="hu-HU" dirty="0" smtClean="0"/>
              <a:t>1980: újraegyesítés gondolata</a:t>
            </a:r>
          </a:p>
          <a:p>
            <a:r>
              <a:rPr lang="hu-HU" dirty="0" smtClean="0"/>
              <a:t>1991: Debreceni </a:t>
            </a:r>
            <a:r>
              <a:rPr lang="hu-HU" dirty="0" err="1" smtClean="0"/>
              <a:t>Universitas</a:t>
            </a:r>
            <a:r>
              <a:rPr lang="hu-HU" dirty="0" smtClean="0"/>
              <a:t> Egyesülés</a:t>
            </a:r>
          </a:p>
          <a:p>
            <a:r>
              <a:rPr lang="hu-HU" dirty="0" smtClean="0"/>
              <a:t>2000. Január 1.: Debreceni Egyetem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Debreceni Egyetem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Jelenleg 15 karból áll: </a:t>
            </a:r>
            <a:br>
              <a:rPr lang="hu-HU" dirty="0" smtClean="0"/>
            </a:br>
            <a:r>
              <a:rPr lang="hu-HU" sz="1400" dirty="0" smtClean="0"/>
              <a:t>- Állam és Jogtudományi</a:t>
            </a:r>
            <a:br>
              <a:rPr lang="hu-HU" sz="1400" dirty="0" smtClean="0"/>
            </a:br>
            <a:r>
              <a:rPr lang="hu-HU" sz="1400" dirty="0" smtClean="0"/>
              <a:t>- Általános Orvostudományi</a:t>
            </a:r>
            <a:br>
              <a:rPr lang="hu-HU" sz="1400" dirty="0" smtClean="0"/>
            </a:br>
            <a:r>
              <a:rPr lang="hu-HU" sz="1400" dirty="0" smtClean="0"/>
              <a:t>- Bölcsészettudományi</a:t>
            </a:r>
            <a:br>
              <a:rPr lang="hu-HU" sz="1400" dirty="0" smtClean="0"/>
            </a:br>
            <a:r>
              <a:rPr lang="hu-HU" sz="1400" dirty="0" smtClean="0"/>
              <a:t>- Egészségügyi </a:t>
            </a:r>
            <a:br>
              <a:rPr lang="hu-HU" sz="1400" dirty="0" smtClean="0"/>
            </a:br>
            <a:r>
              <a:rPr lang="hu-HU" sz="1400" dirty="0" smtClean="0"/>
              <a:t>- </a:t>
            </a:r>
            <a:r>
              <a:rPr lang="hu-HU" sz="1400" dirty="0" err="1" smtClean="0"/>
              <a:t>Fogorvostudományi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- Gazdálkodástudományi és Vidékfejlesztési</a:t>
            </a:r>
            <a:br>
              <a:rPr lang="hu-HU" sz="1400" dirty="0" smtClean="0"/>
            </a:br>
            <a:r>
              <a:rPr lang="hu-HU" sz="1400" dirty="0" smtClean="0"/>
              <a:t>- Gyógyszerésztudományi </a:t>
            </a:r>
            <a:br>
              <a:rPr lang="hu-HU" sz="1400" dirty="0" smtClean="0"/>
            </a:br>
            <a:r>
              <a:rPr lang="hu-HU" sz="1400" dirty="0" smtClean="0"/>
              <a:t>- Gyermeknevelési és felnőttképzési</a:t>
            </a:r>
            <a:br>
              <a:rPr lang="hu-HU" sz="1400" dirty="0" smtClean="0"/>
            </a:br>
            <a:r>
              <a:rPr lang="hu-HU" sz="1400" dirty="0" smtClean="0"/>
              <a:t>- Informatikai </a:t>
            </a:r>
            <a:br>
              <a:rPr lang="hu-HU" sz="1400" dirty="0" smtClean="0"/>
            </a:br>
            <a:r>
              <a:rPr lang="hu-HU" sz="1400" dirty="0" smtClean="0"/>
              <a:t>- Közgazdaság- és gazdaságtudományi</a:t>
            </a:r>
            <a:br>
              <a:rPr lang="hu-HU" sz="1400" dirty="0" smtClean="0"/>
            </a:br>
            <a:r>
              <a:rPr lang="hu-HU" sz="1400" dirty="0" smtClean="0"/>
              <a:t>- Műszaki </a:t>
            </a:r>
            <a:br>
              <a:rPr lang="hu-HU" sz="1400" dirty="0" smtClean="0"/>
            </a:br>
            <a:r>
              <a:rPr lang="hu-HU" sz="1400" dirty="0" smtClean="0"/>
              <a:t>- Mezőgazdaság-, </a:t>
            </a:r>
            <a:r>
              <a:rPr lang="hu-HU" sz="1400" dirty="0" err="1" smtClean="0"/>
              <a:t>Élelmiszertudományi</a:t>
            </a:r>
            <a:r>
              <a:rPr lang="hu-HU" sz="1400" dirty="0" smtClean="0"/>
              <a:t> és Környezetgazdálkodási</a:t>
            </a:r>
            <a:br>
              <a:rPr lang="hu-HU" sz="1400" dirty="0" smtClean="0"/>
            </a:br>
            <a:r>
              <a:rPr lang="hu-HU" sz="1400" dirty="0" smtClean="0"/>
              <a:t>- Népegészségügyi</a:t>
            </a:r>
            <a:br>
              <a:rPr lang="hu-HU" sz="1400" dirty="0" smtClean="0"/>
            </a:br>
            <a:r>
              <a:rPr lang="hu-HU" sz="1400" dirty="0" smtClean="0"/>
              <a:t>- Természettudományi és Technológiai</a:t>
            </a:r>
            <a:br>
              <a:rPr lang="hu-HU" sz="1400" dirty="0" smtClean="0"/>
            </a:br>
            <a:r>
              <a:rPr lang="hu-HU" sz="1400" dirty="0" smtClean="0"/>
              <a:t>- Zeneművészeti</a:t>
            </a:r>
          </a:p>
          <a:p>
            <a:r>
              <a:rPr lang="hu-HU" dirty="0" smtClean="0"/>
              <a:t>Tangazdaságok, kutató intézetek, gyakorlóiskolák és klinikák is kapcsolódnak az Egyetemhez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Debreceni Egyetem - Oktatás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31 160 hallgató (2010. októberi statisztika szerint)</a:t>
            </a:r>
          </a:p>
          <a:p>
            <a:r>
              <a:rPr lang="hu-HU" dirty="0" err="1" smtClean="0"/>
              <a:t>Alapkézés</a:t>
            </a:r>
            <a:r>
              <a:rPr lang="hu-HU" dirty="0" smtClean="0"/>
              <a:t> (63)</a:t>
            </a:r>
          </a:p>
          <a:p>
            <a:r>
              <a:rPr lang="hu-HU" dirty="0" smtClean="0"/>
              <a:t>Mesterképzés (68)</a:t>
            </a:r>
          </a:p>
          <a:p>
            <a:r>
              <a:rPr lang="hu-HU" dirty="0" smtClean="0"/>
              <a:t>Osztatlanképzés (4)</a:t>
            </a:r>
          </a:p>
          <a:p>
            <a:r>
              <a:rPr lang="hu-HU" dirty="0" smtClean="0"/>
              <a:t>Hagyományos </a:t>
            </a:r>
            <a:r>
              <a:rPr lang="hu-HU" i="1" dirty="0" smtClean="0"/>
              <a:t>főiskolai</a:t>
            </a:r>
            <a:r>
              <a:rPr lang="hu-HU" dirty="0" smtClean="0"/>
              <a:t> képzés</a:t>
            </a:r>
          </a:p>
          <a:p>
            <a:r>
              <a:rPr lang="hu-HU" dirty="0" smtClean="0"/>
              <a:t>Hagyományos </a:t>
            </a:r>
            <a:r>
              <a:rPr lang="hu-HU" i="1" dirty="0" smtClean="0"/>
              <a:t>egyetemi</a:t>
            </a:r>
            <a:r>
              <a:rPr lang="hu-HU" dirty="0" smtClean="0"/>
              <a:t> képzés</a:t>
            </a:r>
          </a:p>
          <a:p>
            <a:r>
              <a:rPr lang="hu-HU" dirty="0" smtClean="0"/>
              <a:t>PhD képzés (25 doktori iskola)</a:t>
            </a:r>
          </a:p>
          <a:p>
            <a:r>
              <a:rPr lang="hu-HU" dirty="0" smtClean="0"/>
              <a:t>Szakirányú továbbképzés (116)</a:t>
            </a:r>
          </a:p>
          <a:p>
            <a:r>
              <a:rPr lang="hu-HU" dirty="0" smtClean="0"/>
              <a:t>Felsőfokú szakképzés (21)</a:t>
            </a:r>
          </a:p>
          <a:p>
            <a:r>
              <a:rPr lang="hu-HU" dirty="0" smtClean="0"/>
              <a:t>Felnőttképzés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Debreceni Egyetem Vonzáskörzete</a:t>
            </a:r>
            <a:endParaRPr lang="hu-HU" dirty="0"/>
          </a:p>
        </p:txBody>
      </p:sp>
      <p:pic>
        <p:nvPicPr>
          <p:cNvPr id="6" name="Tartalom helye 5" descr="2009. 04. 27. 0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6419800" cy="48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Kutatás lépései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Vizsgálat tárgyának meghatározása</a:t>
            </a:r>
          </a:p>
          <a:p>
            <a:r>
              <a:rPr lang="hu-HU" dirty="0" smtClean="0"/>
              <a:t>Hipotézis</a:t>
            </a:r>
          </a:p>
          <a:p>
            <a:r>
              <a:rPr lang="hu-HU" dirty="0" smtClean="0"/>
              <a:t>Módszertan</a:t>
            </a:r>
          </a:p>
          <a:p>
            <a:r>
              <a:rPr lang="hu-HU" dirty="0" smtClean="0"/>
              <a:t>Adatforrások: Debreceni Egyetem, </a:t>
            </a:r>
            <a:r>
              <a:rPr lang="hu-HU" dirty="0" err="1" smtClean="0"/>
              <a:t>www.felvi.hu</a:t>
            </a:r>
            <a:endParaRPr lang="hu-HU" dirty="0" smtClean="0"/>
          </a:p>
          <a:p>
            <a:r>
              <a:rPr lang="hu-HU" dirty="0" smtClean="0"/>
              <a:t>Adatformázás</a:t>
            </a:r>
          </a:p>
          <a:p>
            <a:r>
              <a:rPr lang="hu-HU" dirty="0" smtClean="0"/>
              <a:t>Térképi megjelenítés</a:t>
            </a:r>
          </a:p>
          <a:p>
            <a:r>
              <a:rPr lang="hu-HU" dirty="0" smtClean="0"/>
              <a:t>Konklúzió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felvett hallgatók állandó lakóhelyük alapján (2010) </a:t>
            </a:r>
            <a:endParaRPr lang="hu-HU" dirty="0"/>
          </a:p>
        </p:txBody>
      </p:sp>
      <p:pic>
        <p:nvPicPr>
          <p:cNvPr id="4" name="Tartalom helye 3" descr="de_stu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414" r="4138" b="14071"/>
          <a:stretch>
            <a:fillRect/>
          </a:stretch>
        </p:blipFill>
        <p:spPr>
          <a:xfrm>
            <a:off x="755576" y="1556792"/>
            <a:ext cx="7714450" cy="4781128"/>
          </a:xfrm>
        </p:spPr>
      </p:pic>
      <p:sp>
        <p:nvSpPr>
          <p:cNvPr id="5" name="Szövegdoboz 4"/>
          <p:cNvSpPr txBox="1"/>
          <p:nvPr/>
        </p:nvSpPr>
        <p:spPr>
          <a:xfrm>
            <a:off x="0" y="6488668"/>
            <a:ext cx="439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Saját szerkesztés a DE adatai alapján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380312" y="35730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hallgatók állandó lakóhelyük alapján (2010) </a:t>
            </a:r>
            <a:endParaRPr lang="hu-HU" dirty="0"/>
          </a:p>
        </p:txBody>
      </p:sp>
      <p:pic>
        <p:nvPicPr>
          <p:cNvPr id="4" name="Tartalom helye 3" descr="hallgatók_száma_település_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8806"/>
          <a:stretch>
            <a:fillRect/>
          </a:stretch>
        </p:blipFill>
        <p:spPr>
          <a:xfrm>
            <a:off x="611560" y="1484784"/>
            <a:ext cx="8280920" cy="5089706"/>
          </a:xfrm>
        </p:spPr>
      </p:pic>
      <p:sp>
        <p:nvSpPr>
          <p:cNvPr id="5" name="Szövegdoboz 4"/>
          <p:cNvSpPr txBox="1"/>
          <p:nvPr/>
        </p:nvSpPr>
        <p:spPr>
          <a:xfrm>
            <a:off x="0" y="6488668"/>
            <a:ext cx="435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Saját szerkesztés a DE adatai alapján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668344" y="31409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346</TotalTime>
  <Words>285</Words>
  <Application>Microsoft Office PowerPoint</Application>
  <PresentationFormat>Diavetítés a képernyőre (4:3 oldalarány)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Medián</vt:lpstr>
      <vt:lpstr>A Debreceni Egyetem hallgatói vonzáskörzete</vt:lpstr>
      <vt:lpstr>Az előadás felépítése</vt:lpstr>
      <vt:lpstr>A Debreceni Egyetem Története</vt:lpstr>
      <vt:lpstr>Debreceni Egyetem</vt:lpstr>
      <vt:lpstr>Debreceni Egyetem - Oktatás</vt:lpstr>
      <vt:lpstr>A Debreceni Egyetem Vonzáskörzete</vt:lpstr>
      <vt:lpstr>Kutatás lépései</vt:lpstr>
      <vt:lpstr>A felvett hallgatók állandó lakóhelyük alapján (2010) </vt:lpstr>
      <vt:lpstr>A hallgatók állandó lakóhelyük alapján (2010) </vt:lpstr>
      <vt:lpstr>A Debreceni Egyetem kistérségi vonzáskörzete (2010)</vt:lpstr>
      <vt:lpstr>Konklúzió</vt:lpstr>
      <vt:lpstr>Határon átnyúló vonzástér</vt:lpstr>
      <vt:lpstr>Határmenti országok hallgatói (2010)</vt:lpstr>
      <vt:lpstr>Külföldi hallgatók száma (2010)</vt:lpstr>
      <vt:lpstr>Kutatási tervek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Debreceni Egyetem vonzáskörzete 2010</dc:title>
  <dc:creator>Szabolcs</dc:creator>
  <cp:lastModifiedBy>Szabolcs</cp:lastModifiedBy>
  <cp:revision>61</cp:revision>
  <dcterms:created xsi:type="dcterms:W3CDTF">2010-11-16T12:14:47Z</dcterms:created>
  <dcterms:modified xsi:type="dcterms:W3CDTF">2010-11-19T05:35:18Z</dcterms:modified>
</cp:coreProperties>
</file>