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71" r:id="rId10"/>
    <p:sldId id="269" r:id="rId11"/>
    <p:sldId id="262" r:id="rId12"/>
    <p:sldId id="263" r:id="rId13"/>
    <p:sldId id="265" r:id="rId14"/>
    <p:sldId id="270" r:id="rId15"/>
    <p:sldId id="274" r:id="rId16"/>
    <p:sldId id="273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5" autoAdjust="0"/>
  </p:normalViewPr>
  <p:slideViewPr>
    <p:cSldViewPr>
      <p:cViewPr>
        <p:scale>
          <a:sx n="150" d="100"/>
          <a:sy n="150" d="100"/>
        </p:scale>
        <p:origin x="-504" y="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8CF2D-C371-48FD-9C8E-9B80707383D2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5D742-1C54-4079-AAED-477091890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112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5D742-1C54-4079-AAED-477091890D11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704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sk-SK" altLang="ja-JP" smtClean="0"/>
              <a:t>Upravte štýl predlohy podnadpisov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F84BC7FA-4BB9-4CD3-BBF6-F627AB6F352B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F638AADA-CF12-4921-90A7-D300FD26690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84BC7FA-4BB9-4CD3-BBF6-F627AB6F352B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F638AADA-CF12-4921-90A7-D300FD26690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sk-SK" altLang="ja-JP" smtClean="0"/>
              <a:t>Upravte štýly predlohy textu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84BC7FA-4BB9-4CD3-BBF6-F627AB6F352B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F638AADA-CF12-4921-90A7-D300FD26690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sk-SK" altLang="ja-JP" smtClean="0"/>
              <a:t>Upravte štýl predlohy podnadpisov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A-4BB9-4CD3-BBF6-F627AB6F352B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AADA-CF12-4921-90A7-D300FD26690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A-4BB9-4CD3-BBF6-F627AB6F352B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AADA-CF12-4921-90A7-D300FD26690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84BC7FA-4BB9-4CD3-BBF6-F627AB6F352B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F638AADA-CF12-4921-90A7-D300FD26690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84BC7FA-4BB9-4CD3-BBF6-F627AB6F352B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F638AADA-CF12-4921-90A7-D300FD26690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84BC7FA-4BB9-4CD3-BBF6-F627AB6F352B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F638AADA-CF12-4921-90A7-D300FD266904}" type="slidenum">
              <a:rPr lang="sk-SK" smtClean="0"/>
              <a:t>‹#›</a:t>
            </a:fld>
            <a:endParaRPr lang="sk-SK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A-4BB9-4CD3-BBF6-F627AB6F352B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AADA-CF12-4921-90A7-D300FD26690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A-4BB9-4CD3-BBF6-F627AB6F352B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AADA-CF12-4921-90A7-D300FD26690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84BC7FA-4BB9-4CD3-BBF6-F627AB6F352B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F638AADA-CF12-4921-90A7-D300FD26690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84BC7FA-4BB9-4CD3-BBF6-F627AB6F352B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F638AADA-CF12-4921-90A7-D300FD266904}" type="slidenum">
              <a:rPr lang="sk-SK" smtClean="0"/>
              <a:t>‹#›</a:t>
            </a:fld>
            <a:endParaRPr lang="sk-SK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sk-SK" altLang="ja-JP" smtClean="0"/>
              <a:t>Upravte štýly predlohy textu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sk-SK" altLang="ja-JP" smtClean="0"/>
              <a:t>Ak chcete pridať obrázok, kliknite na ikonu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F84BC7FA-4BB9-4CD3-BBF6-F627AB6F352B}" type="datetimeFigureOut">
              <a:rPr lang="sk-SK" smtClean="0"/>
              <a:t>25.11.2011</a:t>
            </a:fld>
            <a:endParaRPr lang="sk-SK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F638AADA-CF12-4921-90A7-D300FD266904}" type="slidenum">
              <a:rPr lang="sk-SK" smtClean="0"/>
              <a:t>‹#›</a:t>
            </a:fld>
            <a:endParaRPr lang="sk-SK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2214554"/>
            <a:ext cx="8784976" cy="24385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A 2010-es év árvíz- és belvízvédelmének</a:t>
            </a:r>
            <a:b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</a:b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kiértékelése üzemünk területén</a:t>
            </a:r>
            <a:endParaRPr lang="hu-HU" b="1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772400" cy="1224136"/>
          </a:xfrm>
        </p:spPr>
        <p:txBody>
          <a:bodyPr>
            <a:normAutofit fontScale="47500" lnSpcReduction="20000"/>
          </a:bodyPr>
          <a:lstStyle/>
          <a:p>
            <a:pPr algn="l">
              <a:tabLst>
                <a:tab pos="990600" algn="l"/>
              </a:tabLst>
            </a:pPr>
            <a:r>
              <a:rPr lang="sk-SK" sz="9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tabLst>
                <a:tab pos="990600" algn="l"/>
              </a:tabLst>
            </a:pPr>
            <a:endParaRPr lang="sk-SK" sz="900" b="1" dirty="0"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990600" algn="l"/>
              </a:tabLst>
            </a:pPr>
            <a:r>
              <a:rPr lang="sk-SK" sz="900" b="1" dirty="0">
                <a:latin typeface="Arial" pitchFamily="34" charset="0"/>
                <a:cs typeface="Arial" pitchFamily="34" charset="0"/>
              </a:rPr>
              <a:t>	</a:t>
            </a:r>
            <a:endParaRPr lang="sk-SK" sz="9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990600" algn="l"/>
              </a:tabLst>
            </a:pPr>
            <a:endParaRPr lang="sk-SK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990600" algn="l"/>
              </a:tabLst>
            </a:pPr>
            <a:endParaRPr lang="sk-SK" sz="15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990600" algn="l"/>
              </a:tabLst>
            </a:pPr>
            <a:r>
              <a:rPr lang="sk-SK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SLOVENSKÝ						Odštepný </a:t>
            </a:r>
            <a:r>
              <a:rPr lang="sk-SK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závod Bratislava  </a:t>
            </a:r>
          </a:p>
          <a:p>
            <a:pPr algn="l">
              <a:spcAft>
                <a:spcPts val="0"/>
              </a:spcAft>
              <a:tabLst>
                <a:tab pos="990600" algn="l"/>
              </a:tabLst>
            </a:pPr>
            <a:r>
              <a:rPr lang="sk-SK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VODOHOSPODÁRSKY</a:t>
            </a:r>
            <a:endParaRPr lang="sk-SK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l">
              <a:spcAft>
                <a:spcPts val="0"/>
              </a:spcAft>
              <a:tabLst>
                <a:tab pos="990600" algn="l"/>
              </a:tabLst>
            </a:pPr>
            <a:r>
              <a:rPr lang="sk-SK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PODNIK, štátny podnik		</a:t>
            </a:r>
          </a:p>
          <a:p>
            <a:r>
              <a:rPr lang="sk-SK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							</a:t>
            </a:r>
            <a:r>
              <a:rPr lang="sk-SK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Správa vnútorných vôd</a:t>
            </a:r>
          </a:p>
          <a:p>
            <a:r>
              <a:rPr lang="sk-SK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r>
              <a:rPr lang="sk-SK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r>
              <a:rPr lang="sk-SK" sz="15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Svätoondrejská</a:t>
            </a:r>
            <a:r>
              <a:rPr lang="sk-SK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sk-SK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6</a:t>
            </a:r>
          </a:p>
          <a:p>
            <a:r>
              <a:rPr lang="sk-SK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							945 05 Komárno 5</a:t>
            </a:r>
          </a:p>
          <a:p>
            <a:pPr algn="l">
              <a:spcAft>
                <a:spcPts val="0"/>
              </a:spcAft>
              <a:tabLst>
                <a:tab pos="90170" algn="l"/>
                <a:tab pos="990600" algn="l"/>
              </a:tabLst>
            </a:pPr>
            <a:endParaRPr lang="sk-SK" sz="9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/>
            <a:endParaRPr lang="sk-SK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141913" y="3575050"/>
            <a:ext cx="15001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8592"/>
            <a:ext cx="7905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81" y="499567"/>
            <a:ext cx="2886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6516216" y="5877272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Kidolgozta: Simon János</a:t>
            </a:r>
            <a:endParaRPr lang="hu-HU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516216" y="6309320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Rév</a:t>
            </a:r>
            <a:r>
              <a:rPr lang="sk-SK" sz="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Komárom, 2011. november 15</a:t>
            </a:r>
            <a:r>
              <a:rPr lang="sk-SK" sz="8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imon\Desktop\Simon\SVP\SVV\PA\PA2010_Na odovzdanie\word\Správa o PA 2010\Fotky_vybraté\Žitava\SD Hurbanovo\Kép0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88301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simon\Desktop\Simon\SVP\SVV\PA\PA2010_Na odovzdanie\word\Správa o PA 2010\Fotky_vybraté\Komárno\Dunaj\Kép0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7641"/>
            <a:ext cx="2664296" cy="19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simon\Desktop\Simon\SVP\SVV\PA\PA2010_Na odovzdanie\word\Správa o PA 2010\Fotky_vybraté\PK Obid 1\Kép0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56" y="2348880"/>
            <a:ext cx="2664296" cy="19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simon\Desktop\Simon\SVP\SVV\PA\PA2010_Na odovzdanie\word\Správa o PA 2010\Fotky_vybraté\PK Obid 1\Kép04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0" y="2348880"/>
            <a:ext cx="2688301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Documents and Settings\simon\Desktop\Simon\SVP\SVV\PA\PA2010_Na odovzdanie\word\Správa o PA 2010\Fotky_vybraté\Kolárovo\mesto\Kép03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95" y="211649"/>
            <a:ext cx="2645618" cy="19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Documents and Settings\simon\Desktop\Simon\SVP\SVV\PA\PA2010_Na odovzdanie\word\Správa o PA 2010\Fotky_vybraté\SD Imeľ\PA  jún 2010 zhýbka, Imeľ 0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54438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Documents and Settings\simon\Desktop\Simon\SVP\SVV\PA\PA2010_Na odovzdanie\word\Správa o PA 2010\Fotky_vybraté\Ipeľ\Kép04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9" y="4581128"/>
            <a:ext cx="2688301" cy="20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27" y="4581128"/>
            <a:ext cx="2645618" cy="19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Kodc\Komarno2\Povodeň 2010\Kép04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664297" cy="19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r>
              <a:rPr lang="hu-HU" sz="3000" dirty="0" smtClean="0">
                <a:solidFill>
                  <a:srgbClr val="4062E3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Árvízi és belvízi károk üzemünk területén</a:t>
            </a:r>
            <a:endParaRPr lang="hu-HU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5904656" cy="1944216"/>
          </a:xfrm>
        </p:spPr>
        <p:txBody>
          <a:bodyPr>
            <a:noAutofit/>
          </a:bodyPr>
          <a:lstStyle/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200" dirty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Párizs patak </a:t>
            </a:r>
            <a:r>
              <a:rPr lang="hu-HU" sz="22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jobb oldali töltéstestének megsüllyedése</a:t>
            </a:r>
            <a:endParaRPr lang="hu-HU" sz="2200" dirty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2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rézsűcsúszás a </a:t>
            </a:r>
            <a:r>
              <a:rPr lang="hu-HU" sz="22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Gellér</a:t>
            </a:r>
            <a:r>
              <a:rPr lang="hu-HU" sz="22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hu-HU" sz="22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Lipovéi</a:t>
            </a:r>
            <a:r>
              <a:rPr lang="hu-HU" sz="22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csatornán  </a:t>
            </a:r>
            <a:endParaRPr lang="hu-HU" sz="2200" dirty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2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rézsűcsúszás  a </a:t>
            </a:r>
            <a:r>
              <a:rPr lang="hu-HU" sz="22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kabátfalusi</a:t>
            </a:r>
            <a:r>
              <a:rPr lang="hu-HU" sz="22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belvízszivattyú-telep kiegyenlítő medencéjénél</a:t>
            </a:r>
            <a:endParaRPr lang="hu-HU" sz="2200" dirty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2325166" cy="310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ocuments and Settings\simon\Desktop\Simon\SVP\SVV\PA\PA2010_Na odovzdanie\word\Správa o PA 2010\Fotky_vybraté\Kanál Lipové - Holiare\Kép0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88032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simon\Desktop\Simon\SVP\SVV\PA\PA2010_Na odovzdanie\word\Správa o PA 2010\Fotky_vybraté\Kanál Lipové - Holiare\Kép05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288032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78" y="4581128"/>
            <a:ext cx="2880320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9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itchFamily="34" charset="0"/>
                <a:cs typeface="Arial" pitchFamily="34" charset="0"/>
              </a:rPr>
              <a:t>Árvízvédelmi és belvízvédelmi károk elhárítása</a:t>
            </a:r>
            <a:endParaRPr lang="hu-HU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95536" y="1052737"/>
            <a:ext cx="7139136" cy="2304256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400" dirty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Párizs patak jobb oldali 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töltéskoronájának kövezése </a:t>
            </a:r>
          </a:p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hu-HU" sz="2400" dirty="0" err="1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Gellér</a:t>
            </a:r>
            <a:r>
              <a:rPr lang="hu-HU" sz="2400" dirty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hu-HU" sz="2400" dirty="0" err="1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Lipovéi</a:t>
            </a:r>
            <a:r>
              <a:rPr lang="hu-HU" sz="2400" dirty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csatorna megcsúszott </a:t>
            </a:r>
          </a:p>
          <a:p>
            <a:pPr marL="0" lvl="0" indent="0">
              <a:buClr>
                <a:srgbClr val="79498D">
                  <a:shade val="75000"/>
                </a:srgbClr>
              </a:buClr>
              <a:buNone/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rézsűjének helyreállítása  </a:t>
            </a:r>
            <a:endParaRPr lang="hu-HU" sz="2400" dirty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megcsúszott rézsű </a:t>
            </a:r>
            <a:r>
              <a:rPr lang="hu-HU" sz="2400" dirty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helyreállítása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0">
              <a:buClr>
                <a:srgbClr val="79498D">
                  <a:shade val="75000"/>
                </a:srgbClr>
              </a:buClr>
              <a:buNone/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hu-HU" sz="24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kabátfalusi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belvízszivattyú-telep </a:t>
            </a:r>
          </a:p>
          <a:p>
            <a:pPr marL="0" lvl="0" indent="0">
              <a:buClr>
                <a:srgbClr val="79498D">
                  <a:shade val="75000"/>
                </a:srgbClr>
              </a:buClr>
              <a:buNone/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Kiegyenlítő medencéjénél</a:t>
            </a:r>
            <a:endParaRPr lang="hu-HU" sz="2400" dirty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92" y="4706723"/>
            <a:ext cx="2520280" cy="189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3429000"/>
            <a:ext cx="2506829" cy="18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54" y="3429000"/>
            <a:ext cx="2376264" cy="316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2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938" y="188640"/>
            <a:ext cx="8229600" cy="769858"/>
          </a:xfrm>
        </p:spPr>
        <p:txBody>
          <a:bodyPr/>
          <a:lstStyle/>
          <a:p>
            <a:r>
              <a:rPr lang="hu-HU" sz="3000" dirty="0" smtClean="0">
                <a:solidFill>
                  <a:srgbClr val="4062E3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Párkányi árvízvédelmi védvonal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8172"/>
            <a:ext cx="826700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imon\Desktop\Simon\SVP\SVV\PA\PA2010_Na odovzdanie\word\Správa o PA 2010\Fotky_vybraté\Štúrovo\Kép0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76" y="4596233"/>
            <a:ext cx="2641054" cy="19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96233"/>
            <a:ext cx="2664296" cy="199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5" y="4604964"/>
            <a:ext cx="2629413" cy="197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0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hu-HU" sz="3000" dirty="0" smtClean="0">
                <a:solidFill>
                  <a:srgbClr val="4062E3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Komáromi árvízvédelmi védvonal</a:t>
            </a:r>
            <a:endParaRPr lang="hu-HU" dirty="0"/>
          </a:p>
        </p:txBody>
      </p:sp>
      <p:pic>
        <p:nvPicPr>
          <p:cNvPr id="4098" name="Picture 2" descr="C:\Documents and Settings\simon\Desktop\Simon\SVP\SVV\PA\PA2010_Na odovzdanie\word\Správa o PA 2010\Fotky_vybraté\Zátvorný objekt\Kép0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735777"/>
            <a:ext cx="2664296" cy="19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764114"/>
            <a:ext cx="2664296" cy="199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692696"/>
            <a:ext cx="2664296" cy="199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9" y="692696"/>
            <a:ext cx="5694653" cy="326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:\Documents and Settings\simon\Desktop\33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7" y="4293096"/>
            <a:ext cx="5686095" cy="220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imon\Desktop\Prezentáció\SKMBT_C25311112509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62" y="44624"/>
            <a:ext cx="756103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085184"/>
            <a:ext cx="8280920" cy="1470025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Köszönöm a figyelmet!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772400" cy="1224136"/>
          </a:xfrm>
        </p:spPr>
        <p:txBody>
          <a:bodyPr>
            <a:normAutofit fontScale="47500" lnSpcReduction="20000"/>
          </a:bodyPr>
          <a:lstStyle/>
          <a:p>
            <a:pPr algn="l">
              <a:tabLst>
                <a:tab pos="990600" algn="l"/>
              </a:tabLst>
            </a:pPr>
            <a:r>
              <a:rPr lang="sk-SK" sz="9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tabLst>
                <a:tab pos="990600" algn="l"/>
              </a:tabLst>
            </a:pPr>
            <a:endParaRPr lang="sk-SK" sz="900" b="1" dirty="0"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990600" algn="l"/>
              </a:tabLst>
            </a:pPr>
            <a:r>
              <a:rPr lang="sk-SK" sz="900" b="1" dirty="0">
                <a:latin typeface="Arial" pitchFamily="34" charset="0"/>
                <a:cs typeface="Arial" pitchFamily="34" charset="0"/>
              </a:rPr>
              <a:t>	</a:t>
            </a:r>
            <a:endParaRPr lang="sk-SK" sz="9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990600" algn="l"/>
              </a:tabLst>
            </a:pPr>
            <a:endParaRPr lang="sk-SK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990600" algn="l"/>
              </a:tabLst>
            </a:pPr>
            <a:endParaRPr lang="sk-SK" sz="15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990600" algn="l"/>
              </a:tabLst>
            </a:pPr>
            <a:r>
              <a:rPr lang="sk-SK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SLOVENSKÝ						Odštepný </a:t>
            </a:r>
            <a:r>
              <a:rPr lang="sk-SK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závod Bratislava  </a:t>
            </a:r>
          </a:p>
          <a:p>
            <a:pPr algn="l">
              <a:spcAft>
                <a:spcPts val="0"/>
              </a:spcAft>
              <a:tabLst>
                <a:tab pos="990600" algn="l"/>
              </a:tabLst>
            </a:pPr>
            <a:r>
              <a:rPr lang="sk-SK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VODOHOSPODÁRSKY</a:t>
            </a:r>
            <a:endParaRPr lang="sk-SK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l">
              <a:spcAft>
                <a:spcPts val="0"/>
              </a:spcAft>
              <a:tabLst>
                <a:tab pos="990600" algn="l"/>
              </a:tabLst>
            </a:pPr>
            <a:r>
              <a:rPr lang="sk-SK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PODNIK, štátny podnik		</a:t>
            </a:r>
          </a:p>
          <a:p>
            <a:r>
              <a:rPr lang="sk-SK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							</a:t>
            </a:r>
            <a:r>
              <a:rPr lang="sk-SK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Správa vnútorných vôd</a:t>
            </a:r>
          </a:p>
          <a:p>
            <a:r>
              <a:rPr lang="sk-SK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r>
              <a:rPr lang="sk-SK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r>
              <a:rPr lang="sk-SK" sz="15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Svätoondrejská</a:t>
            </a:r>
            <a:r>
              <a:rPr lang="sk-SK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sk-SK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6</a:t>
            </a:r>
          </a:p>
          <a:p>
            <a:r>
              <a:rPr lang="sk-SK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							945 05 Komárno 5</a:t>
            </a:r>
          </a:p>
          <a:p>
            <a:pPr algn="l">
              <a:spcAft>
                <a:spcPts val="0"/>
              </a:spcAft>
              <a:tabLst>
                <a:tab pos="90170" algn="l"/>
                <a:tab pos="990600" algn="l"/>
              </a:tabLst>
            </a:pPr>
            <a:endParaRPr lang="sk-SK" sz="9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/>
            <a:endParaRPr lang="sk-SK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141913" y="3575050"/>
            <a:ext cx="15001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8592"/>
            <a:ext cx="7905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81" y="499567"/>
            <a:ext cx="2886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Kodc\komarno2\PA 2006\Fotodok. pre nástenku v DS Patince - PA 2006 a 2007\ČS Komárno - Nová Osada - 2006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8217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4523" y="332656"/>
            <a:ext cx="8229600" cy="841866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itchFamily="34" charset="0"/>
                <a:cs typeface="Arial" pitchFamily="34" charset="0"/>
              </a:rPr>
              <a:t>Üzemünk rövid bemutatása</a:t>
            </a:r>
            <a:endParaRPr lang="hu-H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6696" y="2843808"/>
            <a:ext cx="7129640" cy="3442713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>
                <a:latin typeface="Calibri" pitchFamily="34" charset="0"/>
                <a:cs typeface="Calibri" pitchFamily="34" charset="0"/>
              </a:rPr>
              <a:t>vízgyűjtő terület - 1605 km</a:t>
            </a:r>
            <a:r>
              <a:rPr lang="hu-HU" sz="2400" baseline="30000" dirty="0" smtClean="0">
                <a:latin typeface="Calibri" pitchFamily="34" charset="0"/>
                <a:cs typeface="Calibri" pitchFamily="34" charset="0"/>
              </a:rPr>
              <a:t>2</a:t>
            </a:r>
          </a:p>
          <a:p>
            <a:r>
              <a:rPr lang="hu-HU" sz="2400" dirty="0" smtClean="0">
                <a:latin typeface="Calibri" pitchFamily="34" charset="0"/>
                <a:cs typeface="Calibri" pitchFamily="34" charset="0"/>
              </a:rPr>
              <a:t>szabályozott vízfolyások – 98,3 km</a:t>
            </a:r>
          </a:p>
          <a:p>
            <a:r>
              <a:rPr lang="hu-HU" sz="2400" dirty="0" smtClean="0">
                <a:latin typeface="Calibri" pitchFamily="34" charset="0"/>
                <a:cs typeface="Calibri" pitchFamily="34" charset="0"/>
              </a:rPr>
              <a:t>árvízvédelmi töltések – 281,4 km</a:t>
            </a:r>
          </a:p>
          <a:p>
            <a:r>
              <a:rPr lang="hu-HU" sz="2400" dirty="0" smtClean="0">
                <a:latin typeface="Calibri" pitchFamily="34" charset="0"/>
                <a:cs typeface="Calibri" pitchFamily="34" charset="0"/>
              </a:rPr>
              <a:t>belvízelvezető csatornák – 339,8 km</a:t>
            </a:r>
          </a:p>
          <a:p>
            <a:r>
              <a:rPr lang="hu-HU" sz="2400" dirty="0" smtClean="0">
                <a:latin typeface="Calibri" pitchFamily="34" charset="0"/>
                <a:cs typeface="Calibri" pitchFamily="34" charset="0"/>
              </a:rPr>
              <a:t>működő belvízszivattyú telepek – 11 db</a:t>
            </a:r>
          </a:p>
          <a:p>
            <a:r>
              <a:rPr lang="hu-HU" sz="2400" dirty="0" smtClean="0">
                <a:latin typeface="Calibri" pitchFamily="34" charset="0"/>
                <a:cs typeface="Calibri" pitchFamily="34" charset="0"/>
              </a:rPr>
              <a:t>üzemen kívül helyezett belvízszivattyú telepek – 3 db</a:t>
            </a:r>
          </a:p>
          <a:p>
            <a:r>
              <a:rPr lang="hu-HU" sz="2400" dirty="0" smtClean="0">
                <a:latin typeface="Calibri" pitchFamily="34" charset="0"/>
                <a:cs typeface="Calibri" pitchFamily="34" charset="0"/>
              </a:rPr>
              <a:t>árvízvédelmi szakaszok száma – 8</a:t>
            </a:r>
          </a:p>
          <a:p>
            <a:r>
              <a:rPr lang="hu-HU" sz="2400" dirty="0" smtClean="0">
                <a:latin typeface="Calibri" pitchFamily="34" charset="0"/>
                <a:cs typeface="Calibri" pitchFamily="34" charset="0"/>
              </a:rPr>
              <a:t>kis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víztározók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– 7 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db</a:t>
            </a:r>
          </a:p>
          <a:p>
            <a:endParaRPr lang="hu-HU" sz="2400" dirty="0" smtClean="0">
              <a:latin typeface="Calibri" pitchFamily="34" charset="0"/>
              <a:cs typeface="Calibri" pitchFamily="34" charset="0"/>
            </a:endParaRPr>
          </a:p>
          <a:p>
            <a:endParaRPr lang="sk-SK" sz="2400" baseline="30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sk-SK" sz="2400" baseline="30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432043" cy="25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itchFamily="34" charset="0"/>
                <a:cs typeface="Arial" pitchFamily="34" charset="0"/>
              </a:rPr>
              <a:t>Árvízvédelmi szakaszaink bemutatása</a:t>
            </a:r>
            <a:endParaRPr lang="hu-HU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9442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3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9858"/>
          </a:xfrm>
        </p:spPr>
        <p:txBody>
          <a:bodyPr>
            <a:noAutofit/>
          </a:bodyPr>
          <a:lstStyle/>
          <a:p>
            <a:r>
              <a:rPr lang="hu-HU" sz="3000" dirty="0" smtClean="0">
                <a:latin typeface="Arial" pitchFamily="34" charset="0"/>
                <a:cs typeface="Arial" pitchFamily="34" charset="0"/>
              </a:rPr>
              <a:t>Csapadékviszonyok a 2010-es hidrológiai évben Szlovákia területén</a:t>
            </a:r>
            <a:endParaRPr lang="hu-H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611560" y="1695748"/>
            <a:ext cx="581439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79498D">
                  <a:shade val="75000"/>
                </a:srgbClr>
              </a:buClr>
              <a:buSzPct val="55000"/>
              <a:buFont typeface="Wingdings"/>
              <a:buChar char="p"/>
            </a:pPr>
            <a:r>
              <a:rPr kumimoji="1" lang="hu-HU" sz="2400" kern="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éves csapadékmennyiség – 1255 mm</a:t>
            </a:r>
            <a:endParaRPr kumimoji="1" lang="hu-HU" sz="2400" kern="0" baseline="30000" dirty="0" smtClean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79498D">
                  <a:shade val="75000"/>
                </a:srgbClr>
              </a:buClr>
              <a:buSzPct val="55000"/>
              <a:buFont typeface="Wingdings"/>
              <a:buChar char="p"/>
            </a:pPr>
            <a:r>
              <a:rPr kumimoji="1" lang="hu-HU" sz="2400" kern="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átlag feletti csapadékmennyiség +493 mm</a:t>
            </a:r>
          </a:p>
          <a:p>
            <a:pPr marL="342900" lvl="0" indent="-342900">
              <a:spcBef>
                <a:spcPct val="20000"/>
              </a:spcBef>
              <a:buClr>
                <a:srgbClr val="79498D">
                  <a:shade val="75000"/>
                </a:srgbClr>
              </a:buClr>
              <a:buSzPct val="55000"/>
              <a:buFont typeface="Wingdings"/>
              <a:buChar char="p"/>
            </a:pPr>
            <a:r>
              <a:rPr kumimoji="1" lang="hu-HU" sz="2400" kern="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sokévi átlag 165 %-a</a:t>
            </a:r>
            <a:endParaRPr kumimoji="1" lang="hu-HU" sz="2400" kern="0" dirty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941168" y="3501008"/>
            <a:ext cx="520283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79498D">
                  <a:shade val="75000"/>
                </a:srgbClr>
              </a:buClr>
              <a:buSzPct val="55000"/>
              <a:buFont typeface="Wingdings"/>
              <a:buChar char="p"/>
            </a:pPr>
            <a:r>
              <a:rPr kumimoji="1" lang="hu-HU" sz="2400" kern="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májusi csapadékmennyiség 235 mm</a:t>
            </a:r>
          </a:p>
          <a:p>
            <a:pPr marL="342900" indent="-342900">
              <a:spcBef>
                <a:spcPct val="20000"/>
              </a:spcBef>
              <a:buClr>
                <a:srgbClr val="79498D">
                  <a:shade val="75000"/>
                </a:srgbClr>
              </a:buClr>
              <a:buSzPct val="55000"/>
              <a:buFont typeface="Wingdings"/>
              <a:buChar char="p"/>
            </a:pPr>
            <a:r>
              <a:rPr kumimoji="1" lang="hu-HU" sz="2400" kern="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átlag feletti csapadékmennyiség  +159 mm</a:t>
            </a:r>
          </a:p>
          <a:p>
            <a:pPr marL="342900" indent="-342900">
              <a:spcBef>
                <a:spcPct val="20000"/>
              </a:spcBef>
              <a:buClr>
                <a:srgbClr val="79498D">
                  <a:shade val="75000"/>
                </a:srgbClr>
              </a:buClr>
              <a:buSzPct val="55000"/>
              <a:buFont typeface="Wingdings"/>
              <a:buChar char="p"/>
            </a:pPr>
            <a:r>
              <a:rPr kumimoji="1" lang="hu-HU" sz="2400" kern="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sokévi átlag 309 %-a</a:t>
            </a:r>
            <a:endParaRPr kumimoji="1" lang="hu-HU" kern="0" dirty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576398" cy="268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0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Autofit/>
          </a:bodyPr>
          <a:lstStyle/>
          <a:p>
            <a:r>
              <a:rPr lang="hu-HU" sz="3000" dirty="0" smtClean="0">
                <a:latin typeface="Arial" pitchFamily="34" charset="0"/>
                <a:cs typeface="Arial" pitchFamily="34" charset="0"/>
              </a:rPr>
              <a:t>Árvíz és belvízvédekezés a 2010-es évben üzemünk területén</a:t>
            </a:r>
            <a:endParaRPr lang="hu-HU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003232" cy="4896544"/>
          </a:xfrm>
        </p:spPr>
        <p:txBody>
          <a:bodyPr>
            <a:normAutofit/>
          </a:bodyPr>
          <a:lstStyle/>
          <a:p>
            <a:pPr>
              <a:buClr>
                <a:srgbClr val="79498D">
                  <a:shade val="75000"/>
                </a:srgbClr>
              </a:buClr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2010.02.22. – 2010.02.26. - árvízvédekezés a Párizs patakon</a:t>
            </a:r>
          </a:p>
          <a:p>
            <a:pPr>
              <a:buClr>
                <a:srgbClr val="79498D">
                  <a:shade val="75000"/>
                </a:srgbClr>
              </a:buClr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2010.05.17. – 2010.07.01. - árvíz- és belvízvédekezés üzemünk egész területén </a:t>
            </a:r>
          </a:p>
          <a:p>
            <a:pPr>
              <a:buClr>
                <a:srgbClr val="79498D">
                  <a:shade val="75000"/>
                </a:srgbClr>
              </a:buClr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2010.08.07. – 2010.08.22. - belvízvédekezés a </a:t>
            </a:r>
            <a:r>
              <a:rPr lang="hu-HU" sz="24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garamkövesdi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u-HU" sz="24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kabátfalusi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u-HU" sz="24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pati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és </a:t>
            </a:r>
            <a:r>
              <a:rPr lang="hu-HU" sz="24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lándori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belvízszivattyú telepeink vízgyűjtő területén, árvízvédekezés a Párizs patakon</a:t>
            </a:r>
          </a:p>
          <a:p>
            <a:pPr>
              <a:buClr>
                <a:srgbClr val="79498D">
                  <a:shade val="75000"/>
                </a:srgbClr>
              </a:buClr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2010.09.03. – 2010.09.20. - belvízvédekezés a </a:t>
            </a:r>
            <a:r>
              <a:rPr lang="hu-HU" sz="24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kabátfalusi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u-HU" sz="24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pati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és </a:t>
            </a:r>
            <a:r>
              <a:rPr lang="hu-HU" sz="24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lándori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belvízszivattyú telepeink vízgyűjtő területén</a:t>
            </a:r>
          </a:p>
          <a:p>
            <a:pPr>
              <a:buClr>
                <a:srgbClr val="79498D">
                  <a:shade val="75000"/>
                </a:srgbClr>
              </a:buClr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2010.12.03. – 2010.12.20. - belvízvédekezés a </a:t>
            </a:r>
            <a:r>
              <a:rPr lang="hu-HU" sz="24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kabátfalusi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u-HU" sz="24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pati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u-HU" sz="24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ebedi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és </a:t>
            </a:r>
            <a:r>
              <a:rPr lang="hu-HU" sz="24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lándori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belvízszivattyú telepeink vízgyűjtő területén</a:t>
            </a:r>
          </a:p>
          <a:p>
            <a:pPr>
              <a:buClr>
                <a:srgbClr val="79498D">
                  <a:shade val="75000"/>
                </a:srgbClr>
              </a:buClr>
            </a:pPr>
            <a:endParaRPr lang="hu-HU" sz="2400" dirty="0" smtClean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79498D">
                  <a:shade val="75000"/>
                </a:srgbClr>
              </a:buClr>
            </a:pPr>
            <a:endParaRPr lang="sk-SK" sz="2400" dirty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13874"/>
          </a:xfrm>
        </p:spPr>
        <p:txBody>
          <a:bodyPr>
            <a:normAutofit/>
          </a:bodyPr>
          <a:lstStyle/>
          <a:p>
            <a:r>
              <a:rPr lang="hu-HU" sz="2400" i="1" dirty="0" smtClean="0">
                <a:latin typeface="Arial" pitchFamily="34" charset="0"/>
                <a:cs typeface="Arial" pitchFamily="34" charset="0"/>
              </a:rPr>
              <a:t>Árvízi és belvízi jelenségek üzemünk területén</a:t>
            </a:r>
            <a:endParaRPr lang="hu-HU" sz="24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8219256" cy="432048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Párizs patak kiöntése több faluban</a:t>
            </a:r>
          </a:p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Párizs patak vizének átbukása a jobb oldali töltés koronáján több helyen a köbölkúti és </a:t>
            </a:r>
            <a:r>
              <a:rPr lang="hu-HU" sz="24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kisújfalusi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kataszterben </a:t>
            </a:r>
          </a:p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Öreg Zsitva kilépése a medréből</a:t>
            </a:r>
          </a:p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megnövekedett belvíz-mennyiség üzemünk egész területén</a:t>
            </a:r>
          </a:p>
          <a:p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megszaporodott vízi növényzet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   belvízelvezető csatornáinkban</a:t>
            </a:r>
          </a:p>
          <a:p>
            <a:r>
              <a:rPr lang="hu-HU" sz="2400" dirty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átázott töltéstestek </a:t>
            </a:r>
            <a:endParaRPr lang="hu-HU" sz="2400" dirty="0" smtClean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   árvízvédelmi </a:t>
            </a:r>
            <a:r>
              <a:rPr lang="hu-HU" sz="2400" dirty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vonalainkon</a:t>
            </a:r>
          </a:p>
          <a:p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szivárgás és buzgárok kialakulása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     árvízvédelmi vonalainkon</a:t>
            </a:r>
          </a:p>
          <a:p>
            <a:pPr marL="0" indent="0">
              <a:buNone/>
            </a:pPr>
            <a:endParaRPr lang="hu-HU" sz="2400" dirty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Documents and Settings\simon\Desktop\Simon\SVP\SVV\PA\PA2010_Na odovzdanie\word\Správa o PA 2010\Fotky_vybraté\Obec Dubník\Kép0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34866"/>
            <a:ext cx="3767635" cy="28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imon\Desktop\Simon\SVP\SVV\PA\PA2010_Na odovzdanie\word\Správa o PA 2010\Fotky_vybraté\ČS Patince 06.08.2010\do správy\Snímka0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216024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simon\Desktop\Simon\SVP\SVV\PA\PA2010_Na odovzdanie\word\Správa o PA 2010\Fotky_vybraté\ČS Patince 06.08.2010\do správy\Snímka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4"/>
            <a:ext cx="216024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simon\Desktop\Simon\SVP\SVV\PA\PA2010_Na odovzdanie\word\Správa o PA 2010\Fotky_vybraté\Odstránenie biomasy\ČS Nová Osada\PA 2010 august 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5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simon\Desktop\Simon\SVP\SVV\PA\PA2010_Na odovzdanie\word\Správa o PA 2010\Fotky_vybraté\Odstránenie biomasy\Stavidlo Kolož\Kép10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56992"/>
            <a:ext cx="393643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simon\Desktop\Simon\SVP\SVV\PA\PA2010_Na odovzdanie\word\Správa o PA 2010\Fotky_vybraté\Odstránenie biomasy\Stavidlo Kolož\PA 2010 august 0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5" y="335699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imon\Desktop\Simon\SVP\SVV\PA\PA2010_Na odovzdanie\word\Správa o PA 2010\Fotky_vybraté\Odstránenie biomasy\Lándorský\PA 2010 august 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80" y="386104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simon\Desktop\Simon\SVP\SVV\PA\PA2010_Na odovzdanie\word\Správa o PA 2010\Fotky_vybraté\Sokolce 2010 september\Kép0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48272" cy="32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simon\Desktop\Simon\SVP\SVV\PA\PA2010_Na odovzdanie\word\Správa o PA 2010\Fotky_vybraté\Sokolce 2010 september\Kép00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57619"/>
            <a:ext cx="2448273" cy="32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simon\Desktop\Simon\SVP\SVV\PA\PA2010_Na odovzdanie\word\Správa o PA 2010\Fotky_vybraté\Sokolce 2010 september\Kép00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15" y="260645"/>
            <a:ext cx="2448273" cy="32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simon\Desktop\Simon\SVP\SVV\PA\PA2010_Na odovzdanie\word\Správa o PA 2010\Fotky_vybraté\Sokolce 2010 september\Komárňansk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861047"/>
            <a:ext cx="2065729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simon\Desktop\Simon\SVP\SVV\PA\PA2010_Na odovzdanie\word\Správa o PA 2010\Fotky_vybraté\Sokolce 2010 september\Kép009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78" y="3855460"/>
            <a:ext cx="2069919" cy="27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4062E3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Árvíz- </a:t>
            </a:r>
            <a:r>
              <a:rPr lang="hu-HU" sz="2400" dirty="0">
                <a:solidFill>
                  <a:srgbClr val="4062E3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és </a:t>
            </a:r>
            <a:r>
              <a:rPr lang="hu-HU" sz="2400" dirty="0" smtClean="0">
                <a:solidFill>
                  <a:srgbClr val="4062E3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belvízvédelmi munkálatok üzemünk </a:t>
            </a:r>
            <a:r>
              <a:rPr lang="hu-HU" sz="2400" dirty="0">
                <a:solidFill>
                  <a:srgbClr val="4062E3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területén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96752"/>
            <a:ext cx="8248708" cy="4429151"/>
          </a:xfrm>
        </p:spPr>
        <p:txBody>
          <a:bodyPr>
            <a:normAutofit/>
          </a:bodyPr>
          <a:lstStyle/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0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árvíz- és belvízvédelmi szolgálat – 103 nap</a:t>
            </a:r>
          </a:p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0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belvizek szivattyúzása (az átemelt belvíz mennyisége 169 millió m</a:t>
            </a:r>
            <a:r>
              <a:rPr lang="hu-HU" sz="2000" baseline="300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hu-HU" sz="20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000" dirty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vízi </a:t>
            </a:r>
            <a:r>
              <a:rPr lang="hu-HU" sz="20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növényzet eltávolítása belvízelvezető csatornáinkból</a:t>
            </a:r>
            <a:endParaRPr lang="hu-HU" sz="2000" dirty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000" dirty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nyúlgátak építése több helyen</a:t>
            </a:r>
          </a:p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000" dirty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vízvisszatartás a </a:t>
            </a:r>
            <a:r>
              <a:rPr lang="hu-HU" sz="2000" dirty="0" err="1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szivárgócsatornáinkon</a:t>
            </a:r>
            <a:endParaRPr lang="hu-HU" sz="2000" dirty="0" smtClean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79498D">
                  <a:shade val="75000"/>
                </a:srgbClr>
              </a:buClr>
            </a:pPr>
            <a:r>
              <a:rPr lang="hu-HU" sz="2000" dirty="0" smtClean="0">
                <a:solidFill>
                  <a:srgbClr val="C7E4F8">
                    <a:lumMod val="25000"/>
                  </a:srgbClr>
                </a:solidFill>
                <a:latin typeface="Calibri" pitchFamily="34" charset="0"/>
                <a:cs typeface="Calibri" pitchFamily="34" charset="0"/>
              </a:rPr>
              <a:t>bordás megtámasztás a Vág bal töltésének 24,6-os szelvényében</a:t>
            </a:r>
            <a:endParaRPr lang="hu-HU" sz="2000" dirty="0">
              <a:solidFill>
                <a:srgbClr val="C7E4F8">
                  <a:lumMod val="2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7" name="Picture 3" descr="\\Kodc\Komarno2\Povodeň 2010\Kép0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55951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34094"/>
            <a:ext cx="3672408" cy="275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1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TC010219410[[fn=Motív potoka]]</Template>
  <TotalTime>1216</TotalTime>
  <Words>358</Words>
  <Application>Microsoft Office PowerPoint</Application>
  <PresentationFormat>Prezentácia na obrazovke (4:3)</PresentationFormat>
  <Paragraphs>82</Paragraphs>
  <Slides>16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Brooklet</vt:lpstr>
      <vt:lpstr>A 2010-es év árvíz- és belvízvédelmének kiértékelése üzemünk területén</vt:lpstr>
      <vt:lpstr>Üzemünk rövid bemutatása</vt:lpstr>
      <vt:lpstr>Árvízvédelmi szakaszaink bemutatása</vt:lpstr>
      <vt:lpstr>Csapadékviszonyok a 2010-es hidrológiai évben Szlovákia területén</vt:lpstr>
      <vt:lpstr>Árvíz és belvízvédekezés a 2010-es évben üzemünk területén</vt:lpstr>
      <vt:lpstr>Árvízi és belvízi jelenségek üzemünk területén</vt:lpstr>
      <vt:lpstr>Prezentácia programu PowerPoint</vt:lpstr>
      <vt:lpstr>Prezentácia programu PowerPoint</vt:lpstr>
      <vt:lpstr>Árvíz- és belvízvédelmi munkálatok üzemünk területén</vt:lpstr>
      <vt:lpstr>Prezentácia programu PowerPoint</vt:lpstr>
      <vt:lpstr>Árvízi és belvízi károk üzemünk területén</vt:lpstr>
      <vt:lpstr>Árvízvédelmi és belvízvédelmi károk elhárítása</vt:lpstr>
      <vt:lpstr>Párkányi árvízvédelmi védvonal</vt:lpstr>
      <vt:lpstr>Komáromi árvízvédelmi védvonal</vt:lpstr>
      <vt:lpstr>Prezentácia programu PowerPoint</vt:lpstr>
      <vt:lpstr>Köszönöm a figyelmet!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 Simon</dc:creator>
  <cp:lastModifiedBy>Jan Simon</cp:lastModifiedBy>
  <cp:revision>73</cp:revision>
  <dcterms:created xsi:type="dcterms:W3CDTF">2011-11-10T08:09:03Z</dcterms:created>
  <dcterms:modified xsi:type="dcterms:W3CDTF">2011-11-25T07:18:01Z</dcterms:modified>
</cp:coreProperties>
</file>