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6" r:id="rId4"/>
    <p:sldId id="262" r:id="rId5"/>
    <p:sldId id="263" r:id="rId6"/>
    <p:sldId id="260" r:id="rId7"/>
    <p:sldId id="266" r:id="rId8"/>
    <p:sldId id="277" r:id="rId9"/>
    <p:sldId id="267" r:id="rId10"/>
    <p:sldId id="271" r:id="rId11"/>
    <p:sldId id="270" r:id="rId12"/>
    <p:sldId id="273" r:id="rId13"/>
    <p:sldId id="275" r:id="rId14"/>
    <p:sldId id="274" r:id="rId15"/>
  </p:sldIdLst>
  <p:sldSz cx="9144000" cy="6858000" type="screen4x3"/>
  <p:notesSz cx="6858000" cy="9144000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56"/>
            <p14:sldId id="276"/>
            <p14:sldId id="262"/>
            <p14:sldId id="263"/>
          </p14:sldIdLst>
        </p14:section>
        <p14:section name="Első szakasz" id="{7764CC52-B2D4-49D7-A9DF-A26AC28AE9C0}">
          <p14:sldIdLst>
            <p14:sldId id="260"/>
            <p14:sldId id="266"/>
            <p14:sldId id="277"/>
            <p14:sldId id="267"/>
            <p14:sldId id="271"/>
            <p14:sldId id="270"/>
            <p14:sldId id="273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99" autoAdjust="0"/>
  </p:normalViewPr>
  <p:slideViewPr>
    <p:cSldViewPr>
      <p:cViewPr>
        <p:scale>
          <a:sx n="62" d="100"/>
          <a:sy n="62" d="100"/>
        </p:scale>
        <p:origin x="-136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2012.11.27.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2012.11.27.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66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26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hu-HU" sz="24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2012.11.27.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2012.11.27.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2012.11.27.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2012.11.27.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3F78F8-BEAF-45E7-B3EC-F297756398CF}" type="datetime1">
              <a:rPr lang="hu-HU" smtClean="0"/>
              <a:pPr/>
              <a:t>2012.11.27.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428596" y="3571876"/>
            <a:ext cx="8286808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400" dirty="0" smtClean="0">
                <a:solidFill>
                  <a:schemeClr val="bg1"/>
                </a:solidFill>
                <a:latin typeface="Century Gothic" pitchFamily="34" charset="0"/>
              </a:rPr>
              <a:t>MRTT X. Vándorgyűlés</a:t>
            </a:r>
          </a:p>
          <a:p>
            <a:pPr algn="l"/>
            <a:r>
              <a:rPr lang="hu-HU" sz="2400" dirty="0" smtClean="0">
                <a:solidFill>
                  <a:schemeClr val="bg1"/>
                </a:solidFill>
                <a:latin typeface="Century Gothic" pitchFamily="34" charset="0"/>
              </a:rPr>
              <a:t>Generációk diskurzusa a regionális tudományról</a:t>
            </a:r>
          </a:p>
          <a:p>
            <a:pPr algn="l"/>
            <a:endParaRPr lang="hu-HU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2400" dirty="0" smtClean="0">
                <a:solidFill>
                  <a:schemeClr val="bg1"/>
                </a:solidFill>
                <a:latin typeface="Century Gothic" pitchFamily="34" charset="0"/>
              </a:rPr>
              <a:t>Füzi Anita, PhD hallgató</a:t>
            </a:r>
          </a:p>
          <a:p>
            <a:pPr algn="l"/>
            <a:r>
              <a:rPr lang="hu-HU" sz="2000" dirty="0" smtClean="0">
                <a:solidFill>
                  <a:schemeClr val="bg1"/>
                </a:solidFill>
                <a:latin typeface="Century Gothic" pitchFamily="34" charset="0"/>
              </a:rPr>
              <a:t>Győr, 2012. november 23.</a:t>
            </a:r>
            <a:endParaRPr lang="hu-H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1"/>
            <a:ext cx="7815811" cy="7200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</a:rPr>
              <a:t>A </a:t>
            </a:r>
            <a:r>
              <a:rPr lang="hu-HU" sz="3600" dirty="0">
                <a:solidFill>
                  <a:schemeClr val="bg1"/>
                </a:solidFill>
              </a:rPr>
              <a:t>nyílt innováció </a:t>
            </a:r>
            <a:r>
              <a:rPr lang="hu-HU" sz="3600" dirty="0" smtClean="0">
                <a:solidFill>
                  <a:schemeClr val="bg1"/>
                </a:solidFill>
              </a:rPr>
              <a:t>egyik eszköze: </a:t>
            </a:r>
            <a:r>
              <a:rPr lang="hu-HU" sz="3600" dirty="0" err="1" smtClean="0">
                <a:solidFill>
                  <a:schemeClr val="bg1"/>
                </a:solidFill>
              </a:rPr>
              <a:t>Living</a:t>
            </a:r>
            <a:r>
              <a:rPr lang="hu-HU" sz="3600" dirty="0" smtClean="0">
                <a:solidFill>
                  <a:schemeClr val="bg1"/>
                </a:solidFill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</a:rPr>
              <a:t>Lab</a:t>
            </a:r>
            <a:r>
              <a:rPr lang="hu-HU" sz="3600" dirty="0" smtClean="0">
                <a:solidFill>
                  <a:schemeClr val="bg1"/>
                </a:solidFill>
              </a:rPr>
              <a:t>?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9" name="Kép 8" descr="regionalis_es_gazdasagtudomanyi_doktori_iskola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013" y="18872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Living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r>
              <a:rPr lang="hu-HU" dirty="0" smtClean="0"/>
              <a:t> alapvető feladata: </a:t>
            </a:r>
            <a:r>
              <a:rPr lang="hu-HU" dirty="0" err="1" smtClean="0"/>
              <a:t>prekommerciális</a:t>
            </a:r>
            <a:r>
              <a:rPr lang="hu-HU" dirty="0" smtClean="0"/>
              <a:t> rés áthidalása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172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8643966" cy="365125"/>
          </a:xfrm>
        </p:spPr>
        <p:txBody>
          <a:bodyPr/>
          <a:lstStyle/>
          <a:p>
            <a:r>
              <a:rPr lang="hu-HU" b="1" dirty="0" smtClean="0"/>
              <a:t>Forrás:</a:t>
            </a:r>
            <a:r>
              <a:rPr lang="hu-HU" i="1" dirty="0"/>
              <a:t> </a:t>
            </a:r>
            <a:r>
              <a:rPr lang="hu-HU" i="1" dirty="0" smtClean="0"/>
              <a:t>European </a:t>
            </a:r>
            <a:r>
              <a:rPr lang="hu-HU" i="1" dirty="0" err="1" smtClean="0"/>
              <a:t>Commission</a:t>
            </a:r>
            <a:r>
              <a:rPr lang="hu-HU" i="1" dirty="0" smtClean="0"/>
              <a:t> (2009): </a:t>
            </a:r>
            <a:r>
              <a:rPr lang="hu-HU" i="1" dirty="0" err="1" smtClean="0"/>
              <a:t>Living</a:t>
            </a:r>
            <a:r>
              <a:rPr lang="hu-HU" i="1" dirty="0" smtClean="0"/>
              <a:t> </a:t>
            </a:r>
            <a:r>
              <a:rPr lang="hu-HU" i="1" dirty="0" err="1" smtClean="0"/>
              <a:t>Labs</a:t>
            </a:r>
            <a:r>
              <a:rPr lang="hu-HU" i="1" dirty="0" smtClean="0"/>
              <a:t> </a:t>
            </a:r>
            <a:r>
              <a:rPr lang="hu-HU" i="1" dirty="0" err="1" smtClean="0"/>
              <a:t>for</a:t>
            </a:r>
            <a:r>
              <a:rPr lang="hu-HU" i="1" dirty="0" smtClean="0"/>
              <a:t> Open </a:t>
            </a:r>
            <a:r>
              <a:rPr lang="hu-HU" i="1" dirty="0" err="1" smtClean="0"/>
              <a:t>Innovation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656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200" dirty="0" smtClean="0"/>
              <a:t>„A KKV-k, és </a:t>
            </a:r>
            <a:r>
              <a:rPr lang="hu-HU" sz="2200" dirty="0" err="1" smtClean="0"/>
              <a:t>mikrovállalkozások</a:t>
            </a:r>
            <a:r>
              <a:rPr lang="hu-HU" sz="2200" dirty="0" smtClean="0"/>
              <a:t> a </a:t>
            </a:r>
            <a:r>
              <a:rPr lang="hu-HU" sz="2200" dirty="0" err="1" smtClean="0"/>
              <a:t>Living</a:t>
            </a:r>
            <a:r>
              <a:rPr lang="hu-HU" sz="2200" dirty="0" smtClean="0"/>
              <a:t> </a:t>
            </a:r>
            <a:r>
              <a:rPr lang="hu-HU" sz="2200" dirty="0" err="1" smtClean="0"/>
              <a:t>Lab</a:t>
            </a:r>
            <a:r>
              <a:rPr lang="hu-HU" sz="2200" dirty="0" smtClean="0"/>
              <a:t> együttműködésekben való részvételükkel kifejleszthetnek, értékelhetnek, és beépíthetnek új ötleteket vállalati folyamataikba, mellyel már meglévő tevékenységüket más piacokra is kiterjeszthetik” European </a:t>
            </a:r>
            <a:r>
              <a:rPr lang="hu-HU" sz="2200" dirty="0" err="1" smtClean="0"/>
              <a:t>Commission</a:t>
            </a:r>
            <a:r>
              <a:rPr lang="hu-HU" sz="2200" dirty="0" smtClean="0"/>
              <a:t> - DG </a:t>
            </a:r>
            <a:r>
              <a:rPr lang="hu-HU" sz="2200" dirty="0" err="1" smtClean="0"/>
              <a:t>Information</a:t>
            </a:r>
            <a:r>
              <a:rPr lang="hu-HU" sz="2200" dirty="0" smtClean="0"/>
              <a:t> Society and Media (INFSO), 2009 január</a:t>
            </a:r>
          </a:p>
          <a:p>
            <a:pPr algn="just"/>
            <a:r>
              <a:rPr lang="hu-HU" sz="2200" dirty="0" smtClean="0"/>
              <a:t>A végfelhasználók a fejlesztés korai szakaszba való bevonásának eredményeként csökken a fejlesztés ideje, költsége</a:t>
            </a:r>
          </a:p>
          <a:p>
            <a:pPr algn="just"/>
            <a:r>
              <a:rPr lang="hu-HU" sz="2200" dirty="0" smtClean="0"/>
              <a:t>Növekszik a termék piaci elfogadottsága</a:t>
            </a:r>
          </a:p>
          <a:p>
            <a:pPr algn="just"/>
            <a:r>
              <a:rPr lang="hu-HU" sz="2200" dirty="0" smtClean="0"/>
              <a:t>Kapcsolatok, kompetenciák, ötletek, erőforrások könnyebben elérhetők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előnyöket hordoz magában a </a:t>
            </a:r>
            <a:r>
              <a:rPr lang="hu-HU" dirty="0" err="1" smtClean="0"/>
              <a:t>Living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r>
              <a:rPr lang="hu-HU" dirty="0" smtClean="0"/>
              <a:t> együttműködés?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err="1" smtClean="0"/>
              <a:t>Botnia</a:t>
            </a:r>
            <a:r>
              <a:rPr lang="hu-HU" sz="2400" dirty="0" smtClean="0"/>
              <a:t> </a:t>
            </a:r>
            <a:r>
              <a:rPr lang="hu-HU" sz="2400" dirty="0" err="1" smtClean="0"/>
              <a:t>Living</a:t>
            </a:r>
            <a:r>
              <a:rPr lang="hu-HU" sz="2400" dirty="0" smtClean="0"/>
              <a:t> </a:t>
            </a:r>
            <a:r>
              <a:rPr lang="hu-HU" sz="2400" dirty="0" err="1" smtClean="0"/>
              <a:t>Lab</a:t>
            </a:r>
            <a:r>
              <a:rPr lang="hu-HU" sz="2400" dirty="0" smtClean="0"/>
              <a:t> (Svédország)</a:t>
            </a:r>
          </a:p>
          <a:p>
            <a:pPr lvl="1"/>
            <a:r>
              <a:rPr lang="hu-HU" sz="2400" dirty="0" smtClean="0"/>
              <a:t>Mobil alkalmazások fejlesztése</a:t>
            </a:r>
          </a:p>
          <a:p>
            <a:r>
              <a:rPr lang="hu-HU" sz="2400" dirty="0" smtClean="0"/>
              <a:t>Lisszabon Energia </a:t>
            </a:r>
            <a:r>
              <a:rPr lang="hu-HU" sz="2400" dirty="0" err="1" smtClean="0"/>
              <a:t>Living</a:t>
            </a:r>
            <a:r>
              <a:rPr lang="hu-HU" sz="2400" dirty="0" smtClean="0"/>
              <a:t> </a:t>
            </a:r>
            <a:r>
              <a:rPr lang="hu-HU" sz="2400" dirty="0" err="1" smtClean="0"/>
              <a:t>Lab</a:t>
            </a:r>
            <a:r>
              <a:rPr lang="hu-HU" sz="2400" dirty="0" smtClean="0"/>
              <a:t> (Portugália)</a:t>
            </a:r>
          </a:p>
          <a:p>
            <a:pPr lvl="1"/>
            <a:r>
              <a:rPr lang="hu-HU" sz="2400" dirty="0" smtClean="0"/>
              <a:t>Érintettek: Lakónegyed (356 magánlakás, 18 vállalkozás, 1 500 lakos)</a:t>
            </a:r>
          </a:p>
          <a:p>
            <a:pPr lvl="1"/>
            <a:r>
              <a:rPr lang="hu-HU" sz="2400" dirty="0" smtClean="0"/>
              <a:t>Cél: energiahatékonyság megvalósítása</a:t>
            </a:r>
          </a:p>
          <a:p>
            <a:r>
              <a:rPr lang="hu-HU" sz="2400" dirty="0" err="1" smtClean="0"/>
              <a:t>ProSensiis</a:t>
            </a:r>
            <a:r>
              <a:rPr lang="hu-HU" sz="2400" dirty="0" smtClean="0"/>
              <a:t> projekt (Magyarország)</a:t>
            </a:r>
          </a:p>
          <a:p>
            <a:pPr lvl="1"/>
            <a:r>
              <a:rPr lang="hu-HU" sz="2400" dirty="0" smtClean="0"/>
              <a:t>Cél: </a:t>
            </a:r>
            <a:r>
              <a:rPr lang="hu-HU" sz="2400" dirty="0"/>
              <a:t>célja, az </a:t>
            </a:r>
            <a:r>
              <a:rPr lang="hu-HU" sz="2400" dirty="0" smtClean="0"/>
              <a:t>otthonukban egyedül </a:t>
            </a:r>
            <a:r>
              <a:rPr lang="hu-HU" sz="2400" dirty="0"/>
              <a:t>élő, neurológiai betegségben szenvedő idősek távoli </a:t>
            </a:r>
            <a:r>
              <a:rPr lang="hu-HU" sz="2400" dirty="0" smtClean="0"/>
              <a:t>egészségügyi monitorozására </a:t>
            </a:r>
            <a:r>
              <a:rPr lang="hu-HU" sz="2400" dirty="0"/>
              <a:t>szolgáló innovatív rendszer fejlesztése</a:t>
            </a:r>
            <a:endParaRPr lang="hu-HU" sz="2400" dirty="0" smtClean="0"/>
          </a:p>
          <a:p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err="1" smtClean="0"/>
              <a:t>Sikersztorik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9" name="Tartalom helye 8" descr="siker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7282205"/>
          </a:xfrm>
        </p:spPr>
      </p:pic>
      <p:sp>
        <p:nvSpPr>
          <p:cNvPr id="10" name="Szövegdoboz 9"/>
          <p:cNvSpPr txBox="1"/>
          <p:nvPr/>
        </p:nvSpPr>
        <p:spPr>
          <a:xfrm>
            <a:off x="1571604" y="571480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Century Gothic" pitchFamily="34" charset="0"/>
              </a:rPr>
              <a:t>Köszönöm megtisztelő figyelmüket!</a:t>
            </a:r>
            <a:endParaRPr lang="hu-HU" sz="4000" dirty="0">
              <a:latin typeface="Century Gothic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143108" y="5429264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smtClean="0">
                <a:latin typeface="Century Gothic" pitchFamily="34" charset="0"/>
              </a:rPr>
              <a:t>Füzi Anita</a:t>
            </a:r>
          </a:p>
          <a:p>
            <a:pPr algn="ctr"/>
            <a:r>
              <a:rPr lang="hu-HU" sz="3000" dirty="0" err="1" smtClean="0">
                <a:latin typeface="Century Gothic" pitchFamily="34" charset="0"/>
              </a:rPr>
              <a:t>anita.fuzi</a:t>
            </a:r>
            <a:r>
              <a:rPr lang="hu-HU" sz="3000" dirty="0" smtClean="0">
                <a:latin typeface="Century Gothic" pitchFamily="34" charset="0"/>
              </a:rPr>
              <a:t>@</a:t>
            </a:r>
            <a:r>
              <a:rPr lang="hu-HU" sz="3000" dirty="0" err="1" smtClean="0">
                <a:latin typeface="Century Gothic" pitchFamily="34" charset="0"/>
              </a:rPr>
              <a:t>sze.hu</a:t>
            </a:r>
            <a:endParaRPr lang="hu-HU" sz="3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innonet-bld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-10000" contrast="30000"/>
          </a:blip>
          <a:stretch>
            <a:fillRect/>
          </a:stretch>
        </p:blipFill>
        <p:spPr>
          <a:xfrm>
            <a:off x="184109" y="3029765"/>
            <a:ext cx="3196938" cy="239536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Nyílt vagy zárt „út”?</a:t>
            </a:r>
            <a:endParaRPr lang="hu-HU" sz="3200" dirty="0"/>
          </a:p>
        </p:txBody>
      </p:sp>
      <p:pic>
        <p:nvPicPr>
          <p:cNvPr id="15" name="Kép 14" descr="arrow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771630">
            <a:off x="3646138" y="1953203"/>
            <a:ext cx="1254545" cy="1337983"/>
          </a:xfrm>
          <a:prstGeom prst="rect">
            <a:avLst/>
          </a:prstGeom>
        </p:spPr>
      </p:pic>
      <p:pic>
        <p:nvPicPr>
          <p:cNvPr id="16" name="Kép 15" descr="arrow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64468">
            <a:off x="3710450" y="4460381"/>
            <a:ext cx="1254545" cy="1337983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5148064" y="1892846"/>
            <a:ext cx="330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entury Gothic" pitchFamily="34" charset="0"/>
              </a:rPr>
              <a:t>Hagyományos, zárt modell</a:t>
            </a:r>
            <a:endParaRPr lang="hu-HU" sz="2000" dirty="0">
              <a:latin typeface="Century Gothic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292967" y="4955991"/>
            <a:ext cx="358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entury Gothic" pitchFamily="34" charset="0"/>
              </a:rPr>
              <a:t>Innováció korszerű felfogását adaptáló nyílt modell</a:t>
            </a:r>
            <a:endParaRPr lang="hu-HU" sz="2000" dirty="0">
              <a:latin typeface="Century Gothic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6" y="2223275"/>
            <a:ext cx="504056" cy="8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 descr="bottl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8652998" cy="3415866"/>
          </a:xfrm>
          <a:prstGeom prst="rect">
            <a:avLst/>
          </a:prstGeom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Rajz: </a:t>
            </a:r>
            <a:r>
              <a:rPr lang="hu-HU" i="1" dirty="0" smtClean="0"/>
              <a:t>Vasvári Bálint (2012)</a:t>
            </a:r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26" name="Cím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Zárt innováció</a:t>
            </a:r>
            <a:endParaRPr lang="hu-HU" sz="32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714612" y="1643050"/>
            <a:ext cx="1906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Century Gothic" pitchFamily="34" charset="0"/>
              </a:rPr>
              <a:t>pénz → ötlet</a:t>
            </a:r>
          </a:p>
        </p:txBody>
      </p:sp>
      <p:pic>
        <p:nvPicPr>
          <p:cNvPr id="19" name="Kép 18" descr="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5956" y="2857495"/>
            <a:ext cx="1464564" cy="903732"/>
          </a:xfrm>
          <a:prstGeom prst="rect">
            <a:avLst/>
          </a:prstGeom>
        </p:spPr>
      </p:pic>
      <p:pic>
        <p:nvPicPr>
          <p:cNvPr id="20" name="Kép 19" descr="arrow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86685">
            <a:off x="3468637" y="3011396"/>
            <a:ext cx="791253" cy="843878"/>
          </a:xfrm>
          <a:prstGeom prst="rect">
            <a:avLst/>
          </a:prstGeom>
        </p:spPr>
      </p:pic>
      <p:pic>
        <p:nvPicPr>
          <p:cNvPr id="21" name="Kép 20" descr="cogsthough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252" y="2929503"/>
            <a:ext cx="660236" cy="1058732"/>
          </a:xfrm>
          <a:prstGeom prst="rect">
            <a:avLst/>
          </a:prstGeom>
        </p:spPr>
      </p:pic>
      <p:pic>
        <p:nvPicPr>
          <p:cNvPr id="22" name="Kép 21" descr="cogwhe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5670" y="4136175"/>
            <a:ext cx="936103" cy="803608"/>
          </a:xfrm>
          <a:prstGeom prst="rect">
            <a:avLst/>
          </a:prstGeom>
        </p:spPr>
      </p:pic>
      <p:pic>
        <p:nvPicPr>
          <p:cNvPr id="23" name="Kép 22" descr="arrow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86685">
            <a:off x="3102327" y="4074051"/>
            <a:ext cx="791253" cy="843878"/>
          </a:xfrm>
          <a:prstGeom prst="rect">
            <a:avLst/>
          </a:prstGeom>
        </p:spPr>
      </p:pic>
      <p:pic>
        <p:nvPicPr>
          <p:cNvPr id="24" name="Kép 23" descr="mone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3929066"/>
            <a:ext cx="1800200" cy="1110841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2643174" y="5643578"/>
            <a:ext cx="1906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Century Gothic" pitchFamily="34" charset="0"/>
              </a:rPr>
              <a:t>ötlet → pénz</a:t>
            </a:r>
          </a:p>
        </p:txBody>
      </p:sp>
    </p:spTree>
    <p:extLst>
      <p:ext uri="{BB962C8B-B14F-4D97-AF65-F5344CB8AC3E}">
        <p14:creationId xmlns:p14="http://schemas.microsoft.com/office/powerpoint/2010/main" val="11175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" y="1628800"/>
            <a:ext cx="9036496" cy="433336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760640" cy="864000"/>
          </a:xfrm>
        </p:spPr>
        <p:txBody>
          <a:bodyPr/>
          <a:lstStyle/>
          <a:p>
            <a:r>
              <a:rPr lang="hu-HU" sz="3200" dirty="0" smtClean="0"/>
              <a:t>Interaktív innovációs modell</a:t>
            </a:r>
            <a:endParaRPr lang="hu-HU" sz="3200" dirty="0"/>
          </a:p>
        </p:txBody>
      </p:sp>
      <p:sp>
        <p:nvSpPr>
          <p:cNvPr id="6" name="Dátum helye 2"/>
          <p:cNvSpPr>
            <a:spLocks noGrp="1"/>
          </p:cNvSpPr>
          <p:nvPr>
            <p:ph type="dt" sz="half" idx="10"/>
          </p:nvPr>
        </p:nvSpPr>
        <p:spPr>
          <a:xfrm>
            <a:off x="539552" y="6492875"/>
            <a:ext cx="4608512" cy="365125"/>
          </a:xfrm>
        </p:spPr>
        <p:txBody>
          <a:bodyPr/>
          <a:lstStyle/>
          <a:p>
            <a:r>
              <a:rPr lang="hu-HU" b="1" dirty="0" smtClean="0"/>
              <a:t>Forrás: </a:t>
            </a:r>
            <a:r>
              <a:rPr lang="hu-HU" i="1" dirty="0" err="1" smtClean="0"/>
              <a:t>Rothwell</a:t>
            </a:r>
            <a:r>
              <a:rPr lang="hu-HU" i="1" dirty="0" smtClean="0"/>
              <a:t>, (1992, 1994) alapján saját szerkesztés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Nyílt innováció</a:t>
            </a:r>
            <a:endParaRPr lang="hu-HU" sz="3200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8643966" cy="365125"/>
          </a:xfrm>
        </p:spPr>
        <p:txBody>
          <a:bodyPr/>
          <a:lstStyle/>
          <a:p>
            <a:r>
              <a:rPr lang="hu-HU" b="1" dirty="0" smtClean="0"/>
              <a:t>Forrás:</a:t>
            </a:r>
            <a:r>
              <a:rPr lang="hu-HU" i="1" dirty="0"/>
              <a:t> </a:t>
            </a:r>
            <a:r>
              <a:rPr lang="en-US" i="1" dirty="0"/>
              <a:t>Henry W. </a:t>
            </a:r>
            <a:r>
              <a:rPr lang="en-US" i="1" dirty="0" err="1"/>
              <a:t>Chesbrough</a:t>
            </a:r>
            <a:r>
              <a:rPr lang="en-US" i="1" dirty="0"/>
              <a:t> (</a:t>
            </a:r>
            <a:r>
              <a:rPr lang="en-US" i="1" dirty="0" smtClean="0"/>
              <a:t>20</a:t>
            </a:r>
            <a:r>
              <a:rPr lang="hu-HU" i="1" dirty="0" smtClean="0"/>
              <a:t>06): Open </a:t>
            </a:r>
            <a:r>
              <a:rPr lang="hu-HU" i="1" dirty="0" err="1" smtClean="0"/>
              <a:t>Innovation</a:t>
            </a:r>
            <a:r>
              <a:rPr lang="hu-HU" i="1" dirty="0" smtClean="0"/>
              <a:t>: A New </a:t>
            </a:r>
            <a:r>
              <a:rPr lang="hu-HU" i="1" dirty="0" err="1" smtClean="0"/>
              <a:t>Paradigm</a:t>
            </a:r>
            <a:r>
              <a:rPr lang="hu-HU" i="1" dirty="0" smtClean="0"/>
              <a:t> </a:t>
            </a:r>
            <a:r>
              <a:rPr lang="hu-HU" i="1" dirty="0" err="1" smtClean="0"/>
              <a:t>for</a:t>
            </a:r>
            <a:r>
              <a:rPr lang="hu-HU" i="1" dirty="0" smtClean="0"/>
              <a:t> </a:t>
            </a:r>
            <a:r>
              <a:rPr lang="hu-HU" i="1" dirty="0" err="1" smtClean="0"/>
              <a:t>Understanding</a:t>
            </a:r>
            <a:r>
              <a:rPr lang="hu-HU" i="1" dirty="0" smtClean="0"/>
              <a:t> </a:t>
            </a:r>
            <a:r>
              <a:rPr lang="hu-HU" i="1" dirty="0" err="1" smtClean="0"/>
              <a:t>Industrial</a:t>
            </a:r>
            <a:r>
              <a:rPr lang="hu-HU" i="1" dirty="0" smtClean="0"/>
              <a:t> </a:t>
            </a:r>
            <a:r>
              <a:rPr lang="hu-HU" i="1" dirty="0" err="1" smtClean="0"/>
              <a:t>Innovation</a:t>
            </a:r>
            <a:r>
              <a:rPr lang="hu-HU" i="1" dirty="0" smtClean="0"/>
              <a:t>. </a:t>
            </a:r>
            <a:r>
              <a:rPr lang="hu-HU" i="1" dirty="0" err="1" smtClean="0"/>
              <a:t>In</a:t>
            </a:r>
            <a:r>
              <a:rPr lang="hu-HU" i="1" dirty="0" smtClean="0"/>
              <a:t>: </a:t>
            </a:r>
            <a:r>
              <a:rPr lang="hu-HU" i="1" dirty="0" err="1" smtClean="0"/>
              <a:t>Chesbrough</a:t>
            </a:r>
            <a:r>
              <a:rPr lang="hu-HU" i="1" dirty="0" smtClean="0"/>
              <a:t>, </a:t>
            </a:r>
            <a:r>
              <a:rPr lang="hu-HU" i="1" dirty="0" err="1" smtClean="0"/>
              <a:t>H-Vanhaverbeke</a:t>
            </a:r>
            <a:r>
              <a:rPr lang="hu-HU" i="1" dirty="0" smtClean="0"/>
              <a:t>, W-West, J. (</a:t>
            </a:r>
            <a:r>
              <a:rPr lang="hu-HU" i="1" dirty="0" err="1" smtClean="0"/>
              <a:t>eds</a:t>
            </a:r>
            <a:r>
              <a:rPr lang="hu-HU" i="1" dirty="0" smtClean="0"/>
              <a:t>) Open </a:t>
            </a:r>
            <a:r>
              <a:rPr lang="hu-HU" i="1" dirty="0" err="1" smtClean="0"/>
              <a:t>Innovation</a:t>
            </a:r>
            <a:r>
              <a:rPr lang="hu-HU" i="1" dirty="0" smtClean="0"/>
              <a:t>: </a:t>
            </a:r>
            <a:r>
              <a:rPr lang="hu-HU" i="1" dirty="0" err="1" smtClean="0"/>
              <a:t>Researching</a:t>
            </a:r>
            <a:r>
              <a:rPr lang="hu-HU" i="1" dirty="0" smtClean="0"/>
              <a:t> a New </a:t>
            </a:r>
            <a:r>
              <a:rPr lang="hu-HU" i="1" dirty="0" err="1" smtClean="0"/>
              <a:t>Paradigm</a:t>
            </a:r>
            <a:r>
              <a:rPr lang="hu-HU" i="1" dirty="0" smtClean="0"/>
              <a:t>.</a:t>
            </a:r>
            <a:endParaRPr lang="hu-HU" dirty="0" smtClean="0"/>
          </a:p>
        </p:txBody>
      </p:sp>
      <p:pic>
        <p:nvPicPr>
          <p:cNvPr id="10" name="Tartalom helye 9" descr="Névtel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8786842" cy="5135167"/>
          </a:xfrm>
        </p:spPr>
      </p:pic>
    </p:spTree>
    <p:extLst>
      <p:ext uri="{BB962C8B-B14F-4D97-AF65-F5344CB8AC3E}">
        <p14:creationId xmlns:p14="http://schemas.microsoft.com/office/powerpoint/2010/main" val="1840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Mi történik ekkor a vállalaton belül?</a:t>
            </a:r>
            <a:endParaRPr lang="hu-H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7836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8143932" cy="365125"/>
          </a:xfrm>
        </p:spPr>
        <p:txBody>
          <a:bodyPr/>
          <a:lstStyle/>
          <a:p>
            <a:r>
              <a:rPr lang="hu-HU" b="1" dirty="0" smtClean="0"/>
              <a:t>Forrás: </a:t>
            </a:r>
            <a:r>
              <a:rPr lang="en-US" i="1" dirty="0" smtClean="0"/>
              <a:t>Henry W. </a:t>
            </a:r>
            <a:r>
              <a:rPr lang="en-US" i="1" dirty="0" err="1" smtClean="0"/>
              <a:t>Chesbrough</a:t>
            </a:r>
            <a:r>
              <a:rPr lang="en-US" i="1" dirty="0" smtClean="0"/>
              <a:t> (2011): Why Companies Should Have Open Business Models. In: Top 10 Lessons on the New Business of Innovation. MIT Sloan Management Review </a:t>
            </a:r>
            <a:r>
              <a:rPr lang="en-US" i="1" dirty="0" err="1" smtClean="0"/>
              <a:t>alapján</a:t>
            </a:r>
            <a:r>
              <a:rPr lang="en-US" i="1" dirty="0" smtClean="0"/>
              <a:t> </a:t>
            </a:r>
            <a:r>
              <a:rPr lang="hu-HU" i="1" dirty="0" smtClean="0"/>
              <a:t>Dr. Molnár István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56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21591" y="1340768"/>
            <a:ext cx="90784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err="1" smtClean="0"/>
              <a:t>Brunswicker</a:t>
            </a:r>
            <a:r>
              <a:rPr lang="hu-HU" sz="2200" dirty="0" smtClean="0"/>
              <a:t>, S. – </a:t>
            </a:r>
            <a:r>
              <a:rPr lang="hu-HU" sz="2200" dirty="0" err="1" smtClean="0"/>
              <a:t>Vanhaverbeke</a:t>
            </a:r>
            <a:r>
              <a:rPr lang="hu-HU" sz="2200" dirty="0" smtClean="0"/>
              <a:t>, W. (2011): vállalkozások nyitottsági fokának vizsgálata, tipizálása → 1 489 KKV - 5 csoport kialakítása</a:t>
            </a:r>
          </a:p>
          <a:p>
            <a:pPr lvl="1"/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Milyen típusú vállalkozásoknál működik?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" y="2564904"/>
            <a:ext cx="8996513" cy="3830996"/>
          </a:xfrm>
          <a:prstGeom prst="rect">
            <a:avLst/>
          </a:prstGeom>
        </p:spPr>
      </p:pic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542121" y="6487115"/>
            <a:ext cx="8143932" cy="365125"/>
          </a:xfrm>
        </p:spPr>
        <p:txBody>
          <a:bodyPr/>
          <a:lstStyle/>
          <a:p>
            <a:r>
              <a:rPr lang="hu-HU" b="1" dirty="0" smtClean="0"/>
              <a:t>Forrás: </a:t>
            </a:r>
            <a:r>
              <a:rPr lang="hu-HU" i="1" dirty="0" err="1" smtClean="0"/>
              <a:t>Brunswicker</a:t>
            </a:r>
            <a:r>
              <a:rPr lang="hu-HU" i="1" dirty="0" smtClean="0"/>
              <a:t>, S. (2012): </a:t>
            </a:r>
            <a:r>
              <a:rPr lang="en-US" i="1" dirty="0" smtClean="0"/>
              <a:t>Beyond </a:t>
            </a:r>
            <a:r>
              <a:rPr lang="en-US" i="1" dirty="0"/>
              <a:t>high-tech and new products: The role </a:t>
            </a:r>
            <a:r>
              <a:rPr lang="en-US" i="1" dirty="0" smtClean="0"/>
              <a:t>of</a:t>
            </a:r>
            <a:r>
              <a:rPr lang="hu-HU" i="1" dirty="0" smtClean="0"/>
              <a:t> </a:t>
            </a:r>
            <a:r>
              <a:rPr lang="en-US" i="1" dirty="0" smtClean="0"/>
              <a:t>openness </a:t>
            </a:r>
            <a:r>
              <a:rPr lang="en-US" i="1" dirty="0"/>
              <a:t>and services innovation in SMEs</a:t>
            </a:r>
            <a:endParaRPr 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20242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2"/>
          </p:nvPr>
        </p:nvSpPr>
        <p:spPr>
          <a:xfrm>
            <a:off x="5220072" y="1988840"/>
            <a:ext cx="3758750" cy="46910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Von </a:t>
            </a:r>
            <a:r>
              <a:rPr lang="hu-HU" sz="2400" dirty="0" err="1" smtClean="0"/>
              <a:t>Hippel</a:t>
            </a:r>
            <a:r>
              <a:rPr lang="hu-HU" sz="2400" dirty="0" smtClean="0"/>
              <a:t>, 1988 – Interaktív értékteremtés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err="1" smtClean="0"/>
              <a:t>Markopoulos</a:t>
            </a:r>
            <a:r>
              <a:rPr lang="hu-HU" sz="2400" dirty="0" smtClean="0"/>
              <a:t> - </a:t>
            </a:r>
            <a:r>
              <a:rPr lang="hu-HU" sz="2400" dirty="0" err="1" smtClean="0"/>
              <a:t>Rauterberg</a:t>
            </a:r>
            <a:r>
              <a:rPr lang="hu-HU" sz="2400" dirty="0" smtClean="0"/>
              <a:t> (2000) – </a:t>
            </a:r>
          </a:p>
          <a:p>
            <a:r>
              <a:rPr lang="hu-HU" sz="2400" dirty="0" err="1" smtClean="0"/>
              <a:t>Living</a:t>
            </a:r>
            <a:r>
              <a:rPr lang="hu-HU" sz="2400" dirty="0" smtClean="0"/>
              <a:t> </a:t>
            </a:r>
            <a:r>
              <a:rPr lang="hu-HU" sz="2400" dirty="0" err="1" smtClean="0"/>
              <a:t>Lab</a:t>
            </a:r>
            <a:endParaRPr lang="hu-HU" sz="2400" dirty="0" smtClean="0"/>
          </a:p>
          <a:p>
            <a:endParaRPr lang="hu-HU" sz="2400" dirty="0" smtClean="0"/>
          </a:p>
          <a:p>
            <a:endParaRPr lang="hu-HU" sz="11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Innováció </a:t>
            </a:r>
            <a:r>
              <a:rPr lang="hu-HU" dirty="0" err="1" smtClean="0"/>
              <a:t>demokratizációja</a:t>
            </a:r>
            <a:r>
              <a:rPr lang="hu-HU" dirty="0" smtClean="0"/>
              <a:t> – </a:t>
            </a:r>
            <a:br>
              <a:rPr lang="hu-HU" dirty="0" smtClean="0"/>
            </a:br>
            <a:r>
              <a:rPr lang="hu-HU" dirty="0" smtClean="0"/>
              <a:t>hogyan és milyen keretek között?</a:t>
            </a:r>
            <a:endParaRPr lang="hu-HU" dirty="0"/>
          </a:p>
        </p:txBody>
      </p:sp>
      <p:pic>
        <p:nvPicPr>
          <p:cNvPr id="9" name="Kép 8" descr="080big-id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4857736" cy="48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„Élő laboratórium”</a:t>
            </a:r>
            <a:endParaRPr lang="hu-HU" sz="32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4614"/>
            <a:ext cx="9143999" cy="414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>
          <a:xfrm>
            <a:off x="500034" y="6492875"/>
            <a:ext cx="8643966" cy="365125"/>
          </a:xfrm>
        </p:spPr>
        <p:txBody>
          <a:bodyPr/>
          <a:lstStyle/>
          <a:p>
            <a:r>
              <a:rPr lang="hu-HU" b="1" dirty="0" smtClean="0"/>
              <a:t>Forrás:</a:t>
            </a:r>
            <a:r>
              <a:rPr lang="hu-HU" i="1" dirty="0"/>
              <a:t> </a:t>
            </a:r>
            <a:r>
              <a:rPr lang="hu-HU" i="1" dirty="0" err="1" smtClean="0"/>
              <a:t>CentraLab</a:t>
            </a:r>
            <a:r>
              <a:rPr lang="hu-HU" i="1" dirty="0" smtClean="0"/>
              <a:t> – Közép-Európai </a:t>
            </a:r>
            <a:r>
              <a:rPr lang="hu-HU" i="1" dirty="0" err="1" smtClean="0"/>
              <a:t>Living</a:t>
            </a:r>
            <a:r>
              <a:rPr lang="hu-HU" i="1" dirty="0" smtClean="0"/>
              <a:t> </a:t>
            </a:r>
            <a:r>
              <a:rPr lang="hu-HU" i="1" dirty="0" err="1" smtClean="0"/>
              <a:t>Lab</a:t>
            </a:r>
            <a:r>
              <a:rPr lang="hu-HU" i="1" dirty="0" smtClean="0"/>
              <a:t> a területi innováció szolgálatában, 2012.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656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1363</TotalTime>
  <Words>458</Words>
  <Application>Microsoft Office PowerPoint</Application>
  <PresentationFormat>Diavetítés a képernyőre (4:3 oldalarány)</PresentationFormat>
  <Paragraphs>71</Paragraphs>
  <Slides>13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Calibri</vt:lpstr>
      <vt:lpstr>Főcím</vt:lpstr>
      <vt:lpstr>Egyéni tervezés</vt:lpstr>
      <vt:lpstr>PowerPoint bemutató</vt:lpstr>
      <vt:lpstr>Nyílt vagy zárt „út”?</vt:lpstr>
      <vt:lpstr>Zárt innováció</vt:lpstr>
      <vt:lpstr>Interaktív innovációs modell</vt:lpstr>
      <vt:lpstr>Nyílt innováció</vt:lpstr>
      <vt:lpstr>Mi történik ekkor a vállalaton belül?</vt:lpstr>
      <vt:lpstr>Milyen típusú vállalkozásoknál működik?</vt:lpstr>
      <vt:lpstr>Innováció demokratizációja –  hogyan és milyen keretek között?</vt:lpstr>
      <vt:lpstr>„Élő laboratórium”</vt:lpstr>
      <vt:lpstr>Living Lab alapvető feladata: prekommerciális rés áthidalása</vt:lpstr>
      <vt:lpstr>Milyen előnyöket hordoz magában a Living Lab együttműködés?</vt:lpstr>
      <vt:lpstr>Sikersztorik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Anita</cp:lastModifiedBy>
  <cp:revision>109</cp:revision>
  <dcterms:created xsi:type="dcterms:W3CDTF">2012-03-05T15:57:55Z</dcterms:created>
  <dcterms:modified xsi:type="dcterms:W3CDTF">2012-11-27T12:42:06Z</dcterms:modified>
</cp:coreProperties>
</file>