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entury Gothic" pitchFamily="34" charset="0"/>
      <p:regular r:id="rId35"/>
      <p:bold r:id="rId36"/>
      <p:italic r:id="rId37"/>
      <p:boldItalic r:id="rId38"/>
    </p:embeddedFont>
    <p:embeddedFont>
      <p:font typeface="Britannic Bold" pitchFamily="34" charset="0"/>
      <p:regular r:id="rId39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70" d="100"/>
          <a:sy n="70" d="100"/>
        </p:scale>
        <p:origin x="-89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668A89-CDC6-4B44-A162-BACD00D4B564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614D39-B222-4274-9EEF-E0B31AEAA2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A3F25E-8249-458A-A739-F7E919BEE4DF}" type="datetimeFigureOut">
              <a:rPr lang="hu-HU"/>
              <a:pPr>
                <a:defRPr/>
              </a:pPr>
              <a:t>2012.11.22.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09A71F-CA39-44CE-A894-6644220AE0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4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78E420-D96C-48EE-928A-A19383A5F708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 err="1"/>
            </a:lvl1pPr>
          </a:lstStyle>
          <a:p>
            <a:pPr>
              <a:defRPr/>
            </a:pPr>
            <a:r>
              <a:rPr lang="hu-HU"/>
              <a:t>Date</a:t>
            </a:r>
            <a:r>
              <a:rPr lang="hu-HU"/>
              <a:t>:</a:t>
            </a:r>
            <a:r>
              <a:rPr lang="hu-HU" b="0"/>
              <a:t> </a:t>
            </a:r>
            <a:fld id="{59B35ED1-7963-4ECC-866F-033C0D8D703B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7D45-8C89-4104-8E97-7313A7DB38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dirty="0" err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</a:t>
            </a:r>
            <a:r>
              <a:rPr lang="hu-HU"/>
              <a:t>: Dr. Katalin Minta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3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51EE0475-B734-4EC6-BA95-47555CD56947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3675-C486-4209-8073-29BE0CAA97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65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2916238" y="215900"/>
            <a:ext cx="5761037" cy="863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DF260834-BDAE-4DA7-B369-6D30088810A5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79B3-B3C2-48CD-A5DD-D4BFFD9FB9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81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57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 err="1"/>
            </a:lvl1pPr>
          </a:lstStyle>
          <a:p>
            <a:pPr>
              <a:defRPr/>
            </a:pPr>
            <a:r>
              <a:rPr lang="hu-HU"/>
              <a:t>Date</a:t>
            </a:r>
            <a:r>
              <a:rPr lang="hu-HU"/>
              <a:t>:</a:t>
            </a:r>
            <a:r>
              <a:rPr lang="hu-HU" b="0"/>
              <a:t> </a:t>
            </a:r>
            <a:fld id="{48C55339-B11E-43F1-896C-95414DE63FE9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2620-14AA-48B2-80CE-56A1798DFA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996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9329D060-825A-430F-AB6D-63A59F40445A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6CF4-EFCF-4708-B44D-B738FF58EE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313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 err="1"/>
            </a:lvl1pPr>
          </a:lstStyle>
          <a:p>
            <a:pPr>
              <a:defRPr/>
            </a:pPr>
            <a:r>
              <a:rPr lang="hu-HU"/>
              <a:t>Date</a:t>
            </a:r>
            <a:r>
              <a:rPr lang="hu-HU"/>
              <a:t>:</a:t>
            </a:r>
            <a:r>
              <a:rPr lang="hu-HU" b="0"/>
              <a:t> </a:t>
            </a:r>
            <a:fld id="{682C1E78-2DD4-49DF-B70A-0B794864C4A6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0FF53-271C-4659-8061-4F624624A4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850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DEE96495-CCB5-4E53-8B1D-82BC4D22A374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8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FBB4-83A2-4855-AFD0-8BBD533AC9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55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FEB3-7F95-4DC5-A62F-8373A435DA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  <p:sp>
        <p:nvSpPr>
          <p:cNvPr id="5" name="Dátum hely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27A054D7-847C-4245-A303-299D0A930BC0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</p:spTree>
    <p:extLst>
      <p:ext uri="{BB962C8B-B14F-4D97-AF65-F5344CB8AC3E}">
        <p14:creationId xmlns:p14="http://schemas.microsoft.com/office/powerpoint/2010/main" val="28163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dirty="0" smtClean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3276307C-9E0C-44A5-A421-10702538E752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7880-EE45-43C0-8BE1-97C84638BA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361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BF0E8A2A-2267-4A75-A6A3-BE8C0019637F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6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C33C-C402-490D-8BA0-6EE25E7721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130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r>
              <a:rPr lang="hu-HU"/>
              <a:t>Dátum</a:t>
            </a:r>
            <a:r>
              <a:rPr lang="hu-HU"/>
              <a:t>:</a:t>
            </a:r>
            <a:r>
              <a:rPr lang="hu-HU" b="0"/>
              <a:t> </a:t>
            </a:r>
            <a:fld id="{F28EB427-2C16-4072-9472-A01BEA0CDCA4}" type="datetime1">
              <a:rPr lang="en-GB" b="0"/>
              <a:pPr>
                <a:defRPr/>
              </a:pPr>
              <a:t>22/11/2012</a:t>
            </a:fld>
            <a:endParaRPr lang="hu-HU" b="0"/>
          </a:p>
        </p:txBody>
      </p:sp>
      <p:sp>
        <p:nvSpPr>
          <p:cNvPr id="6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F837-D787-4EDE-94B2-447DC150CA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 b="1" smtClean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hu-HU"/>
              <a:t>Presenter: Dr. Katalin Minta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907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1547212-91B9-4C1C-9923-AC43853350DC}" type="datetime1">
              <a:rPr lang="en-GB"/>
              <a:pPr>
                <a:defRPr/>
              </a:pPr>
              <a:t>22/11/2012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3" y="6492875"/>
            <a:ext cx="3429000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dirty="0" err="1" smtClean="0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hu-HU"/>
              <a:t>Presenter</a:t>
            </a:r>
            <a:r>
              <a:rPr lang="hu-HU"/>
              <a:t>: Dr. Katalin Minta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6C0D598-17E4-4016-8BF8-F5B58B20A96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Kép 9" descr="kautz_gyula_gazdasagtudomanyi_kar_b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3987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288" y="3284538"/>
            <a:ext cx="51768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4213" y="3262313"/>
            <a:ext cx="2016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hyperlink" Target="mailto:radrienn@sze.h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288" y="3284538"/>
            <a:ext cx="5176837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4213" y="3262313"/>
            <a:ext cx="2016125" cy="4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922463" y="3644900"/>
            <a:ext cx="5400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>
                <a:solidFill>
                  <a:schemeClr val="bg1"/>
                </a:solidFill>
                <a:latin typeface="Century Gothic" pitchFamily="34" charset="0"/>
              </a:rPr>
              <a:t>Dr. Reisinger Adrienn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>
                <a:solidFill>
                  <a:schemeClr val="bg1"/>
                </a:solidFill>
                <a:latin typeface="Century Gothic" pitchFamily="34" charset="0"/>
              </a:rPr>
              <a:t>Egyetemi adjunktus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>
                <a:solidFill>
                  <a:schemeClr val="bg1"/>
                </a:solidFill>
                <a:latin typeface="Century Gothic" pitchFamily="34" charset="0"/>
              </a:rPr>
              <a:t>Széchenyi István Egyetem, Győr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>
                <a:solidFill>
                  <a:schemeClr val="bg1"/>
                </a:solidFill>
                <a:latin typeface="Century Gothic" pitchFamily="34" charset="0"/>
                <a:hlinkClick r:id="rId4"/>
              </a:rPr>
              <a:t>radrienn@sze.hu</a:t>
            </a:r>
            <a:endParaRPr lang="hu-HU" sz="2000" b="1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hu-HU" sz="2000" b="1">
              <a:solidFill>
                <a:schemeClr val="bg1"/>
              </a:solidFill>
              <a:latin typeface="Century Gothic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hu-HU" sz="2000" b="1">
                <a:solidFill>
                  <a:schemeClr val="bg1"/>
                </a:solidFill>
                <a:latin typeface="Century Gothic" pitchFamily="34" charset="0"/>
              </a:rPr>
              <a:t>2012. november 23.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hu-HU" sz="20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2051050" y="1557338"/>
            <a:ext cx="5143500" cy="170497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hu-HU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MRTT</a:t>
            </a:r>
            <a:r>
              <a:rPr lang="hu-H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Konferencia 2012, Győr</a:t>
            </a:r>
          </a:p>
          <a:p>
            <a:pPr algn="ctr" fontAlgn="auto">
              <a:spcAft>
                <a:spcPts val="0"/>
              </a:spcAft>
              <a:defRPr/>
            </a:pPr>
            <a:endParaRPr lang="hu-HU" sz="3200" dirty="0" smtClean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bg1"/>
                </a:solidFill>
              </a:rPr>
              <a:t>Társadalmi részvételi eszközök a jobb kormányzás érdekében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14342" name="Kép 9" descr="kautz_gyula_gazdasagtudomanyi_kar_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60350"/>
            <a:ext cx="2295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Szereplők</a:t>
            </a:r>
          </a:p>
          <a:p>
            <a:r>
              <a:rPr lang="hu-HU" smtClean="0"/>
              <a:t>Szereplők képesek legyenek kommunikálni egymással</a:t>
            </a:r>
          </a:p>
          <a:p>
            <a:r>
              <a:rPr lang="hu-HU" smtClean="0"/>
              <a:t>Miben tudnak a szereplők részt venni?</a:t>
            </a:r>
          </a:p>
          <a:p>
            <a:r>
              <a:rPr lang="hu-HU" smtClean="0"/>
              <a:t>Területi szempont</a:t>
            </a:r>
          </a:p>
          <a:p>
            <a:r>
              <a:rPr lang="hu-HU" smtClean="0"/>
              <a:t>Egyéni vagy közösségi érdekek?</a:t>
            </a:r>
          </a:p>
          <a:p>
            <a:endParaRPr lang="hu-HU" smtClean="0"/>
          </a:p>
        </p:txBody>
      </p:sp>
      <p:sp>
        <p:nvSpPr>
          <p:cNvPr id="23555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A7105E-36D8-47F4-AF42-16BB8521EA1A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557" name="Cím 4"/>
          <p:cNvSpPr>
            <a:spLocks noGrp="1"/>
          </p:cNvSpPr>
          <p:nvPr>
            <p:ph type="title"/>
          </p:nvPr>
        </p:nvSpPr>
        <p:spPr bwMode="auto">
          <a:xfrm>
            <a:off x="1619250" y="0"/>
            <a:ext cx="7524750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000" smtClean="0"/>
              <a:t>A megfelelő technikák és módszerek kiválasztásának szempontjai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400" i="1" u="sng" dirty="0"/>
              <a:t>Tradicionális/hagyományos technikák</a:t>
            </a:r>
            <a:r>
              <a:rPr lang="hu-HU" sz="3400" dirty="0"/>
              <a:t>: ebbe a csoportba alapvetően az eddigiekben is viszonylag széles körűen alkalmazott eszközök tartoznak, melyek elsősorban az önkormányzati működéshez kötődnek, illetve ide sorolják a hagyományos politikai részvételi módokat is, mint pl. a helyhatósági választásokat, a népszavazásokat. </a:t>
            </a:r>
            <a:endParaRPr lang="hu-HU" sz="3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3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400" i="1" u="sng" dirty="0"/>
              <a:t>Új/modern technikák</a:t>
            </a:r>
            <a:r>
              <a:rPr lang="hu-HU" sz="3400" dirty="0"/>
              <a:t>: legyenek olyan közösségi terek, melyek alkalmasak arra, hogy a helyi szereplők egymással szoros együttműködésben valósítsanak meg fejlesztési célokat.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4579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B3BDD8-0E4B-44EE-BA17-5D1788B259E8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581" name="Cím 4"/>
          <p:cNvSpPr>
            <a:spLocks noGrp="1"/>
          </p:cNvSpPr>
          <p:nvPr>
            <p:ph type="title"/>
          </p:nvPr>
        </p:nvSpPr>
        <p:spPr bwMode="auto">
          <a:xfrm>
            <a:off x="2771775" y="115888"/>
            <a:ext cx="6192838" cy="86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Technikák csoportosítása 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Népszavazás (nem politikai választás)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Közgyűlésen való részvétel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Önkormányzati bizottságban való részvétel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Önkormányzat munkájában szakértőként való részvétel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Tiltakozások szervezése, azokon való részvétel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Közmeghallgatás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Lakossági fórum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5603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1C19EC-F40F-4ABB-BDD7-EEBCDDCCA744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605" name="Cím 4"/>
          <p:cNvSpPr>
            <a:spLocks noGrp="1"/>
          </p:cNvSpPr>
          <p:nvPr>
            <p:ph type="title"/>
          </p:nvPr>
        </p:nvSpPr>
        <p:spPr bwMode="auto">
          <a:xfrm>
            <a:off x="3362325" y="260350"/>
            <a:ext cx="575945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Hagyományos technikák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 rtlCol="0">
            <a:normAutofit fontScale="70000" lnSpcReduction="20000"/>
          </a:bodyPr>
          <a:lstStyle/>
          <a:p>
            <a:pPr marL="381000" indent="-3810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3600" i="1" dirty="0"/>
              <a:t>Az első 5 csoport alapvetőn „csak”információ-gyűjtő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600" dirty="0">
                <a:solidFill>
                  <a:srgbClr val="FF0000"/>
                </a:solidFill>
              </a:rPr>
              <a:t>Események, rendezvények: 1–6. eszközök (</a:t>
            </a:r>
            <a:r>
              <a:rPr lang="hu-HU" sz="3600" u="sng" dirty="0">
                <a:solidFill>
                  <a:srgbClr val="FF0000"/>
                </a:solidFill>
              </a:rPr>
              <a:t>Közösségi érdekek</a:t>
            </a:r>
            <a:r>
              <a:rPr lang="hu-HU" sz="3600" dirty="0">
                <a:solidFill>
                  <a:srgbClr val="FF0000"/>
                </a:solidFill>
              </a:rPr>
              <a:t>)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600" dirty="0">
                <a:solidFill>
                  <a:srgbClr val="FF0000"/>
                </a:solidFill>
              </a:rPr>
              <a:t>Felmérések: 7–10. eszközök (</a:t>
            </a:r>
            <a:r>
              <a:rPr lang="hu-HU" sz="3600" u="sng" dirty="0">
                <a:solidFill>
                  <a:srgbClr val="FF0000"/>
                </a:solidFill>
              </a:rPr>
              <a:t>Egyéni érdekek</a:t>
            </a:r>
            <a:r>
              <a:rPr lang="hu-HU" sz="3600" dirty="0">
                <a:solidFill>
                  <a:srgbClr val="FF0000"/>
                </a:solidFill>
              </a:rPr>
              <a:t>)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600" dirty="0">
                <a:solidFill>
                  <a:srgbClr val="FF0000"/>
                </a:solidFill>
              </a:rPr>
              <a:t>Telekommunikációs eszközök: 11–13. eszközök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600" dirty="0">
                <a:solidFill>
                  <a:srgbClr val="FF0000"/>
                </a:solidFill>
              </a:rPr>
              <a:t>Média, kiadványok: 14–17. eszközök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600" dirty="0">
                <a:solidFill>
                  <a:srgbClr val="FF0000"/>
                </a:solidFill>
              </a:rPr>
              <a:t>Képzések, kutatás, pályázat: 18–20. eszközök</a:t>
            </a:r>
          </a:p>
          <a:p>
            <a:pPr marL="381000" indent="-381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36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600" dirty="0">
                <a:solidFill>
                  <a:srgbClr val="7030A0"/>
                </a:solidFill>
              </a:rPr>
              <a:t>Fejlesztési dokumentumok megírása, megvalósítása, értékelése </a:t>
            </a:r>
            <a:endParaRPr lang="hu-HU" sz="3600" dirty="0">
              <a:solidFill>
                <a:srgbClr val="7030A0"/>
              </a:solidFill>
              <a:sym typeface="Wingdings" pitchFamily="2" charset="2"/>
            </a:endParaRP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36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600" b="1" dirty="0">
                <a:solidFill>
                  <a:srgbClr val="00B050"/>
                </a:solidFill>
              </a:rPr>
              <a:t>Állampolgári, civil/nonprofit szervezeti szervezkedések, konzultatív </a:t>
            </a:r>
            <a:r>
              <a:rPr lang="hu-HU" sz="3600" b="1" dirty="0" smtClean="0">
                <a:solidFill>
                  <a:srgbClr val="00B050"/>
                </a:solidFill>
              </a:rPr>
              <a:t>eszközök</a:t>
            </a:r>
            <a:endParaRPr lang="hu-HU" sz="3600" b="1" dirty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6627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DD297C-DED3-4D1E-A5C8-7DB95B611EE1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629" name="Cím 4"/>
          <p:cNvSpPr>
            <a:spLocks noGrp="1"/>
          </p:cNvSpPr>
          <p:nvPr>
            <p:ph type="title"/>
          </p:nvPr>
        </p:nvSpPr>
        <p:spPr bwMode="auto">
          <a:xfrm>
            <a:off x="3203575" y="188913"/>
            <a:ext cx="5761038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A modern eszközök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7651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CB76C4-D43D-4D3C-9D57-A298A7E50EF5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395288" y="0"/>
          <a:ext cx="8424862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4203"/>
                <a:gridCol w="247399"/>
                <a:gridCol w="354378"/>
                <a:gridCol w="300888"/>
                <a:gridCol w="300888"/>
                <a:gridCol w="238203"/>
                <a:gridCol w="363574"/>
                <a:gridCol w="238203"/>
                <a:gridCol w="363574"/>
                <a:gridCol w="300888"/>
                <a:gridCol w="300888"/>
                <a:gridCol w="279158"/>
                <a:gridCol w="322618"/>
              </a:tblGrid>
              <a:tr h="1570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1.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0" indent="-69850"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4.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5.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6.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8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Eszközök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Á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C/N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Á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C/N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Á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C/N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Á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C/N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Á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C/N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Á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C/N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FF0066"/>
                          </a:solidFill>
                          <a:effectLst/>
                        </a:rPr>
                        <a:t>Hagyományos/Tradicionális eszközök</a:t>
                      </a:r>
                      <a:endParaRPr lang="hu-HU" sz="900" b="1" dirty="0">
                        <a:solidFill>
                          <a:srgbClr val="FF0066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1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1. Népszavazás (nem politikai választás)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2. Közgyűlésen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3. Önkormányzati bizottságban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4. Önkormányzat munkájában szakértőként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5. Tiltakozások szervezése, azokon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6. Közmeghallgatás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7. Lakossági fórum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FF0066"/>
                          </a:solidFill>
                          <a:effectLst/>
                        </a:rPr>
                        <a:t>Új/Modern eszközök (Az aktív demokrácia technikái</a:t>
                      </a:r>
                      <a:r>
                        <a:rPr lang="hu-HU" sz="900" dirty="0">
                          <a:effectLst/>
                        </a:rPr>
                        <a:t>)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1. Fórumok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2. Rendezvények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3. Konferenciák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x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4. </a:t>
                      </a:r>
                      <a:r>
                        <a:rPr lang="hu-HU" sz="900" dirty="0" err="1">
                          <a:effectLst/>
                        </a:rPr>
                        <a:t>Workshopok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5. Helyszíni bejárás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6. Kerekasztal-beszélgetés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7. Kérdőívek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8. Interjúk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9. Aktiváló interjúk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x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10. Fókusz csoport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11. Internet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12. </a:t>
                      </a:r>
                      <a:r>
                        <a:rPr lang="hu-HU" sz="900" dirty="0" err="1">
                          <a:effectLst/>
                        </a:rPr>
                        <a:t>Blogok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13. Online fórumok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14. Média (sajtó, TV, rádió)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15. Kiadványok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16. Szórólapok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17. Önkormányzati faliújságon való információközlés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18. Képzések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19. Kutatás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20. Fejlesztési célú pályázatokon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x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21. Részvételi költségvetés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22. Állampolgári Tanács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23. Konszenzus konferencia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24. Tudományos Műhely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25. Városi konferenciák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26. Állampolgári Parlament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27. Jövőműhely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x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28. Vitázó közvélemény-kutatás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29. Fejlesztési dokumentumok megírásában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30. Véleményezés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31. Fejlesztési dokumentumok megvalósításában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 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a) beruházások megtervezésében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b) beruházások anyagi támogatásával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c) beruházások kivitelezésében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14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d) </a:t>
                      </a:r>
                      <a:r>
                        <a:rPr lang="hu-HU" sz="900" dirty="0" err="1">
                          <a:effectLst/>
                        </a:rPr>
                        <a:t>monitoringozásban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x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 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x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  <a:tr h="224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32. Fejlesztési dokumentumok utólagos értékelésében való részvétel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x</a:t>
                      </a:r>
                      <a:endParaRPr lang="hu-H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x</a:t>
                      </a:r>
                      <a:endParaRPr lang="hu-H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55" marR="24555" marT="0" marB="0" anchor="b"/>
                </a:tc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411413" y="1916113"/>
            <a:ext cx="273208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1600" b="1" dirty="0">
                <a:solidFill>
                  <a:srgbClr val="00B050"/>
                </a:solidFill>
                <a:latin typeface="+mj-lt"/>
                <a:cs typeface="+mn-cs"/>
              </a:rPr>
              <a:t>Település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1600" b="1" dirty="0">
                <a:solidFill>
                  <a:srgbClr val="00B050"/>
                </a:solidFill>
                <a:latin typeface="+mj-lt"/>
                <a:cs typeface="+mn-cs"/>
              </a:rPr>
              <a:t>Térség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1600" b="1" dirty="0">
                <a:solidFill>
                  <a:srgbClr val="00B050"/>
                </a:solidFill>
                <a:latin typeface="+mj-lt"/>
                <a:cs typeface="+mn-cs"/>
              </a:rPr>
              <a:t>Régió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1600" b="1" dirty="0">
                <a:solidFill>
                  <a:srgbClr val="00B050"/>
                </a:solidFill>
                <a:latin typeface="+mj-lt"/>
                <a:cs typeface="+mn-cs"/>
              </a:rPr>
              <a:t>Ország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1600" b="1" dirty="0" err="1">
                <a:solidFill>
                  <a:srgbClr val="00B050"/>
                </a:solidFill>
                <a:latin typeface="+mj-lt"/>
                <a:cs typeface="+mn-cs"/>
              </a:rPr>
              <a:t>Interregionális</a:t>
            </a:r>
            <a:endParaRPr lang="hu-HU" sz="1600" b="1" dirty="0">
              <a:solidFill>
                <a:srgbClr val="00B050"/>
              </a:solidFill>
              <a:latin typeface="+mj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1600" b="1" dirty="0" err="1">
                <a:solidFill>
                  <a:srgbClr val="00B050"/>
                </a:solidFill>
                <a:latin typeface="+mj-lt"/>
                <a:cs typeface="+mn-cs"/>
              </a:rPr>
              <a:t>Makroregionális</a:t>
            </a:r>
            <a:r>
              <a:rPr lang="hu-HU" sz="1600" b="1" dirty="0">
                <a:solidFill>
                  <a:srgbClr val="00B050"/>
                </a:solidFill>
                <a:latin typeface="+mj-lt"/>
                <a:cs typeface="+mn-cs"/>
              </a:rPr>
              <a:t> (pl. 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>
                <a:solidFill>
                  <a:srgbClr val="FF0066"/>
                </a:solidFill>
                <a:sym typeface="Wingdings" pitchFamily="2" charset="2"/>
              </a:rPr>
              <a:t>Aktív kommunikáció, vélemények kifejtése, valódi együttműködés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i="1" dirty="0">
                <a:sym typeface="Wingdings" pitchFamily="2" charset="2"/>
              </a:rPr>
              <a:t>Részvételi költségvetés</a:t>
            </a:r>
            <a:r>
              <a:rPr lang="hu-HU" dirty="0">
                <a:sym typeface="Wingdings" pitchFamily="2" charset="2"/>
              </a:rPr>
              <a:t>: a részvételi eszközök „atyja”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i="1" dirty="0">
                <a:sym typeface="Wingdings" pitchFamily="2" charset="2"/>
              </a:rPr>
              <a:t>Állampolgári Tanács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i="1" dirty="0">
                <a:sym typeface="Wingdings" pitchFamily="2" charset="2"/>
              </a:rPr>
              <a:t>Konszenzus konferencia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Tudományos Műhely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i="1" dirty="0">
                <a:sym typeface="Wingdings" pitchFamily="2" charset="2"/>
              </a:rPr>
              <a:t>Városi konferenciák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i="1" dirty="0">
                <a:sym typeface="Wingdings" pitchFamily="2" charset="2"/>
              </a:rPr>
              <a:t>Állampolgári Parlament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Jövőműhely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Civil Fórumok</a:t>
            </a:r>
          </a:p>
          <a:p>
            <a:pPr marL="381000" indent="-38100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i="1" dirty="0">
                <a:sym typeface="Wingdings" pitchFamily="2" charset="2"/>
              </a:rPr>
              <a:t>Vitázó közvélemény-kutatás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8675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E55A1D-2692-4B99-BA81-BE4BFA3D60F5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677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A konzultatív eszközök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„…a települési költségvetés összetételének és arányainak a meghatározása és működésének az ellenőrzése egy minden lakos számára nyitott és átlátható, évente újraismétlődő vita- és tervezési folyamaton keresztül.” (Pataki 2007, 145)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Több brazil és 2000 óta európai városokban is (Spanyolországban Córdobában, Németországban </a:t>
            </a:r>
            <a:r>
              <a:rPr lang="hu-HU" dirty="0" err="1"/>
              <a:t>Rheinstettenben</a:t>
            </a:r>
            <a:r>
              <a:rPr lang="hu-HU" dirty="0"/>
              <a:t>, Franciaországban </a:t>
            </a:r>
            <a:r>
              <a:rPr lang="hu-HU" dirty="0" err="1"/>
              <a:t>Sain-Denisben</a:t>
            </a:r>
            <a:r>
              <a:rPr lang="hu-HU" dirty="0"/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 folyamat lépései (márciustól következő és februárig)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9699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C83EB-136D-470D-BC0E-3F066BA87C59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701" name="Cím 4"/>
          <p:cNvSpPr>
            <a:spLocks noGrp="1"/>
          </p:cNvSpPr>
          <p:nvPr>
            <p:ph type="title"/>
          </p:nvPr>
        </p:nvSpPr>
        <p:spPr bwMode="auto">
          <a:xfrm>
            <a:off x="3203575" y="188913"/>
            <a:ext cx="5761038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Részvételi költségvetés</a:t>
            </a:r>
            <a:r>
              <a:rPr lang="en-GB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GB" smtClean="0">
                <a:solidFill>
                  <a:schemeClr val="tx2"/>
                </a:solidFill>
                <a:latin typeface="Times New Roman" pitchFamily="18" charset="0"/>
              </a:rPr>
            </a:br>
            <a:endParaRPr lang="hu-HU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Ötlet: </a:t>
            </a:r>
            <a:r>
              <a:rPr lang="hu-HU" dirty="0" err="1"/>
              <a:t>Ned</a:t>
            </a:r>
            <a:r>
              <a:rPr lang="hu-HU" dirty="0"/>
              <a:t> </a:t>
            </a:r>
            <a:r>
              <a:rPr lang="hu-HU" dirty="0" err="1"/>
              <a:t>Crosby</a:t>
            </a:r>
            <a:r>
              <a:rPr lang="hu-HU" dirty="0"/>
              <a:t> (USA) 1970-es évek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12–25 fős mini-társadalom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Vita végén közpolitikai javaslatok megfogalmazása döntéshozók felé </a:t>
            </a:r>
            <a:r>
              <a:rPr lang="hu-HU" dirty="0">
                <a:sym typeface="Wingdings" pitchFamily="2" charset="2"/>
              </a:rPr>
              <a:t> állampolgárok befolyással tudnak lenni a közpolitikai döntésekre!  konszenzusos döntés születik</a:t>
            </a: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Helyi és nemzeti szintű ügyekben 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Előnyei: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Legitim döntések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Problémamegoldó képesség fejlődése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Demokratikus gondolkodás fejlesztése (Közösségi tudat erősítése)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Nagyobb településeken hogyan tudnak érvényesülni?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Ki szervezi?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0723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ADA335-4D79-44B3-B043-E683FF4BAF58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725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Állampolgári Tanács (1)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Az együtt gondolkodó emberek összehozása </a:t>
            </a:r>
            <a:r>
              <a:rPr lang="hu-HU" dirty="0">
                <a:sym typeface="Wingdings" pitchFamily="2" charset="2"/>
              </a:rPr>
              <a:t> kommunikálni fognak egymással, aktívak lesznek (bizalom)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Tagok felkészítése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Minél több érintett szempontjainak érvényesítése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Konszenzusra jutni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Közösségi érdekek érvényesítése  (nemcsak az egyéni!)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Mindenki elmondhassa a véleményét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Minden érintett csoport képviselve legyen (reprezentatív)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Független legyen az ÁT, ne lehessen befolyásolni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1747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B38713-A343-40DA-BDA5-32487EAE5729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749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000" smtClean="0"/>
              <a:t>Állampolgári Tanács (2): Mi kell ahhoz, hogy működjön?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A Tanács tagjai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Reprezentativitás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Önkéntes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Meghívót kell küldeni a javasolt állampolgároknak</a:t>
            </a: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Szakértők</a:t>
            </a:r>
            <a:r>
              <a:rPr lang="hu-HU" dirty="0"/>
              <a:t> (önkormányzati és egyéb döntéshozók)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Függetlenek legyenek a tanács tagjaitól</a:t>
            </a: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Közönség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ym typeface="Wingdings" pitchFamily="2" charset="2"/>
              </a:rPr>
              <a:t> Lakosság részt vehet rajta, de döntési joguk nincs</a:t>
            </a: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Sajtó</a:t>
            </a:r>
            <a:r>
              <a:rPr lang="hu-HU" dirty="0"/>
              <a:t> (Internet)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>
                <a:sym typeface="Wingdings" pitchFamily="2" charset="2"/>
              </a:rPr>
              <a:t> Cél: minél szélesebb körben megismertetni a közösséget az </a:t>
            </a:r>
            <a:r>
              <a:rPr lang="hu-HU" dirty="0" err="1">
                <a:sym typeface="Wingdings" pitchFamily="2" charset="2"/>
              </a:rPr>
              <a:t>ÁT-ról</a:t>
            </a: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2771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F14CCD-5BB7-40C9-A84E-1267250BA8C7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773" name="Cím 4"/>
          <p:cNvSpPr>
            <a:spLocks noGrp="1"/>
          </p:cNvSpPr>
          <p:nvPr>
            <p:ph type="title"/>
          </p:nvPr>
        </p:nvSpPr>
        <p:spPr bwMode="auto">
          <a:xfrm>
            <a:off x="3132138" y="115888"/>
            <a:ext cx="5761037" cy="86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Állampolgári Tanács (3): Résztvevők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Kormányzás, részvételi kormányzás</a:t>
            </a:r>
          </a:p>
          <a:p>
            <a:r>
              <a:rPr lang="hu-HU" smtClean="0"/>
              <a:t>Társadalmi részvétel</a:t>
            </a:r>
          </a:p>
          <a:p>
            <a:r>
              <a:rPr lang="hu-HU" smtClean="0"/>
              <a:t>A társadalmi részvétel eszközei: hagyományos és modern technikák</a:t>
            </a:r>
          </a:p>
          <a:p>
            <a:r>
              <a:rPr lang="hu-HU" smtClean="0"/>
              <a:t>Lakossági felmérés előzetes eredményei</a:t>
            </a:r>
          </a:p>
        </p:txBody>
      </p:sp>
      <p:sp>
        <p:nvSpPr>
          <p:cNvPr id="15363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 </a:t>
            </a:r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D0AE1F-9EB0-4977-915B-E1652C821A11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365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Az előadás tartalma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Magyarországi példák: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Diósd (2005): épüljön bevásárlóközpont?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Gyöngyös (2009): hosszú távú éghajlatvédelmi stratégia (kérdőíves kutatás, intézmények és civil szervezetek számára fórumok)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Stb.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 err="1"/>
              <a:t>Cromo</a:t>
            </a:r>
            <a:r>
              <a:rPr lang="hu-HU" dirty="0"/>
              <a:t> Alapítvány (2005 és 2010 között 17 településen)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Külföldi példa: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>
                <a:sym typeface="Wingdings" pitchFamily="2" charset="2"/>
              </a:rPr>
              <a:t>The Jefferson Center (2012 május ÁT az államadósságról)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3795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D0D7C4-5FF4-4B1A-885E-8E5194320B1A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797" name="Cím 4"/>
          <p:cNvSpPr>
            <a:spLocks noGrp="1"/>
          </p:cNvSpPr>
          <p:nvPr>
            <p:ph type="title"/>
          </p:nvPr>
        </p:nvSpPr>
        <p:spPr bwMode="auto">
          <a:xfrm>
            <a:off x="2771775" y="188913"/>
            <a:ext cx="6227763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200" smtClean="0"/>
              <a:t>Állampolgári Tanács (4): példák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endParaRPr lang="hu-HU" smtClean="0"/>
          </a:p>
          <a:p>
            <a:endParaRPr lang="hu-HU" smtClean="0"/>
          </a:p>
        </p:txBody>
      </p:sp>
      <p:sp>
        <p:nvSpPr>
          <p:cNvPr id="34819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539B0E-8FE3-4F6C-B045-2F07A8E044B6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821" name="Cím 4"/>
          <p:cNvSpPr>
            <a:spLocks noGrp="1"/>
          </p:cNvSpPr>
          <p:nvPr>
            <p:ph type="title"/>
          </p:nvPr>
        </p:nvSpPr>
        <p:spPr bwMode="auto">
          <a:xfrm>
            <a:off x="1835150" y="115888"/>
            <a:ext cx="7278688" cy="909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2800" smtClean="0"/>
              <a:t>A konzultatív technikák alkalmazhatósága területi egységenként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2311" r="22594" b="18138"/>
          <a:stretch>
            <a:fillRect/>
          </a:stretch>
        </p:blipFill>
        <p:spPr bwMode="auto">
          <a:xfrm>
            <a:off x="755650" y="981075"/>
            <a:ext cx="6958013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Szövegdoboz 7"/>
          <p:cNvSpPr txBox="1">
            <a:spLocks noChangeArrowheads="1"/>
          </p:cNvSpPr>
          <p:nvPr/>
        </p:nvSpPr>
        <p:spPr bwMode="auto">
          <a:xfrm>
            <a:off x="6889750" y="6205538"/>
            <a:ext cx="2254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1600" i="1"/>
              <a:t>Forrás: Saját szerkesztés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 smtClean="0"/>
              <a:t>Adatfelvétel módja, n=951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b="1" dirty="0" smtClean="0"/>
              <a:t>Eredmények: alapstatisztikák, mélyebb elemzés: monográfiában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b="1" dirty="0" smtClean="0"/>
              <a:t>Hipotézis 1:</a:t>
            </a:r>
            <a:r>
              <a:rPr lang="hu-HU" dirty="0" smtClean="0"/>
              <a:t> Az Észak-Dunántúlon lakók és a 30 évesnél fiatalabb korosztály esetében ismertebbek a modern technikák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b="1" dirty="0" smtClean="0"/>
              <a:t>Hipotézis 2:</a:t>
            </a:r>
            <a:r>
              <a:rPr lang="hu-HU" dirty="0" smtClean="0"/>
              <a:t> A hagyományos eseményeken való részvétel gyakoribb mint a modernek esetében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 smtClean="0"/>
              <a:t>Észak-Dunántúl: 79,6%; az ország többi  része 15,4% (hiányzó 5%)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 smtClean="0"/>
              <a:t>30 év alatt 51,1%; 30 éves vagy annál idősebb 48,3% (hiányzó 0,6%)</a:t>
            </a: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35843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C86B50-7DF8-470E-9125-75DC13B44FFD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5845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200" smtClean="0"/>
              <a:t>Empirikus felmérés a lakosság körében, 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artalom helye 1"/>
          <p:cNvSpPr>
            <a:spLocks noGrp="1"/>
          </p:cNvSpPr>
          <p:nvPr>
            <p:ph idx="1"/>
          </p:nvPr>
        </p:nvSpPr>
        <p:spPr>
          <a:xfrm>
            <a:off x="395288" y="1677988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Char char="à"/>
            </a:pPr>
            <a:endParaRPr lang="hu-HU" smtClean="0"/>
          </a:p>
          <a:p>
            <a:endParaRPr lang="hu-HU" smtClean="0"/>
          </a:p>
        </p:txBody>
      </p:sp>
      <p:sp>
        <p:nvSpPr>
          <p:cNvPr id="36867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3499A1-2600-4849-ACF4-44F6FD0D9571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9" name="Cím 4"/>
          <p:cNvSpPr>
            <a:spLocks noGrp="1"/>
          </p:cNvSpPr>
          <p:nvPr>
            <p:ph type="title"/>
          </p:nvPr>
        </p:nvSpPr>
        <p:spPr bwMode="auto">
          <a:xfrm>
            <a:off x="1547813" y="215900"/>
            <a:ext cx="759618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200" smtClean="0"/>
              <a:t>Konzultatív eszközök ismertsége, %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684213" y="1196975"/>
          <a:ext cx="7720012" cy="495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0917"/>
                <a:gridCol w="1738650"/>
                <a:gridCol w="999526"/>
                <a:gridCol w="879148"/>
                <a:gridCol w="1611771"/>
              </a:tblGrid>
              <a:tr h="47883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</a:rPr>
                        <a:t>Területi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</a:rPr>
                        <a:t>Életkor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980469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</a:rPr>
                        <a:t> 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</a:rPr>
                        <a:t>Észak-Dunántúl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>
                          <a:effectLst/>
                        </a:rPr>
                        <a:t>Ország többi része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>
                          <a:effectLst/>
                        </a:rPr>
                        <a:t>30 alatt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u="none" strike="noStrike" dirty="0">
                          <a:effectLst/>
                        </a:rPr>
                        <a:t>30 vagy annál idősebb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7883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dirty="0">
                          <a:effectLst/>
                        </a:rPr>
                        <a:t>Részvételi költségvetés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8,1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8,7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11,3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4,1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7883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Állampolgári Tanács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13,6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12,3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16,1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9,7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47883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Konszenzus Konferencia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5,4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6,5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8,2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2,5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7883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Állampolgári Parlament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9,8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10,1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13,6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5,2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7883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Jövőműhely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6,7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9,4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7,5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6,8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1911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Vitázó közvéleménykutatás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8,2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10,1</a:t>
                      </a:r>
                      <a:endParaRPr lang="hu-H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10,3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5,9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78833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>
                          <a:effectLst/>
                        </a:rPr>
                        <a:t>Valamelyik igen</a:t>
                      </a:r>
                      <a:endParaRPr lang="hu-HU" sz="2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25,6</a:t>
                      </a:r>
                      <a:endParaRPr lang="hu-HU" sz="20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>
                          <a:effectLst/>
                        </a:rPr>
                        <a:t>26,1</a:t>
                      </a:r>
                      <a:endParaRPr lang="hu-HU" sz="20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30,8</a:t>
                      </a:r>
                      <a:endParaRPr lang="hu-H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u="none" strike="noStrike" dirty="0">
                          <a:effectLst/>
                        </a:rPr>
                        <a:t>19</a:t>
                      </a:r>
                      <a:endParaRPr lang="hu-H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6933" name="Szövegdoboz 7"/>
          <p:cNvSpPr txBox="1">
            <a:spLocks noChangeArrowheads="1"/>
          </p:cNvSpPr>
          <p:nvPr/>
        </p:nvSpPr>
        <p:spPr bwMode="auto">
          <a:xfrm>
            <a:off x="6889750" y="6205538"/>
            <a:ext cx="2254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1600" i="1"/>
              <a:t>Forrás: Saját szerkesztés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endParaRPr lang="hu-HU" smtClean="0"/>
          </a:p>
          <a:p>
            <a:endParaRPr lang="hu-HU" smtClean="0"/>
          </a:p>
        </p:txBody>
      </p:sp>
      <p:sp>
        <p:nvSpPr>
          <p:cNvPr id="37891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6ED2C3-3114-412B-8E9B-FCDC9EDF37D0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3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Részvétel, %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1116013" y="836613"/>
          <a:ext cx="6900861" cy="562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9071"/>
                <a:gridCol w="1357156"/>
                <a:gridCol w="1015882"/>
                <a:gridCol w="761913"/>
                <a:gridCol w="1396839"/>
              </a:tblGrid>
              <a:tr h="279011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Területi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Életkor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20123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Észak-Dunántúl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Ország többi része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30 alatt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30 vagy annál idősebb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Népszavazás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74,5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76,6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63,3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87,6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Választás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80,5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85,1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72,7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90,5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Közmeghallgatás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8,7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4,3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2,9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13,1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Lakossági fórum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27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24,1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14,4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40,5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</a:tr>
              <a:tr h="54956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Önkormányzat közgyűlése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12,7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7,8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5,6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18,1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Tiltakozás/sztrájk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17,7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11,5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11,3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Részvételi költségvetés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0,2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Állampolgári Tanács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0,3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0,7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0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0,7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54956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Konszenzusos konferencia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0,4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Állampolgári Parlament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0,1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0,7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0,2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0,2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Jövőműhely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0,9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0,9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54956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>
                          <a:effectLst/>
                        </a:rPr>
                        <a:t>Vitázó közvélemény-kutatás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1,5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0,7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0,8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1,8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</a:tr>
              <a:tr h="279011">
                <a:tc>
                  <a:txBody>
                    <a:bodyPr/>
                    <a:lstStyle/>
                    <a:p>
                      <a:pPr algn="l" fontAlgn="ctr"/>
                      <a:r>
                        <a:rPr lang="hu-HU" sz="1800" u="none" strike="noStrike" dirty="0">
                          <a:effectLst/>
                        </a:rPr>
                        <a:t>Valamelyik igen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89,9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93,6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>
                          <a:effectLst/>
                        </a:rPr>
                        <a:t>84,6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effectLst/>
                        </a:rPr>
                        <a:t>97,3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4" marR="9524" marT="9525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993" name="Szövegdoboz 7"/>
          <p:cNvSpPr txBox="1">
            <a:spLocks noChangeArrowheads="1"/>
          </p:cNvSpPr>
          <p:nvPr/>
        </p:nvSpPr>
        <p:spPr bwMode="auto">
          <a:xfrm>
            <a:off x="2484438" y="6519863"/>
            <a:ext cx="2254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sz="1600" i="1"/>
              <a:t>Forrás: Saját szerkesztés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à"/>
            </a:pPr>
            <a:r>
              <a:rPr lang="hu-HU" smtClean="0"/>
              <a:t>Részvétel előnyei és hátrányai</a:t>
            </a:r>
          </a:p>
          <a:p>
            <a:pPr>
              <a:buFont typeface="Wingdings" pitchFamily="2" charset="2"/>
              <a:buChar char="à"/>
            </a:pPr>
            <a:r>
              <a:rPr lang="hu-HU" smtClean="0"/>
              <a:t>Technikák ismertsége: kétoldalú feladat</a:t>
            </a:r>
          </a:p>
          <a:p>
            <a:pPr>
              <a:buFont typeface="Wingdings" pitchFamily="2" charset="2"/>
              <a:buChar char="à"/>
            </a:pPr>
            <a:r>
              <a:rPr lang="hu-HU" smtClean="0"/>
              <a:t>Kommunikáció</a:t>
            </a:r>
          </a:p>
          <a:p>
            <a:pPr>
              <a:buFont typeface="Wingdings" pitchFamily="2" charset="2"/>
              <a:buChar char="à"/>
            </a:pPr>
            <a:r>
              <a:rPr lang="hu-HU" smtClean="0"/>
              <a:t>Tájékoztatás</a:t>
            </a:r>
          </a:p>
          <a:p>
            <a:pPr>
              <a:buFont typeface="Wingdings" pitchFamily="2" charset="2"/>
              <a:buChar char="à"/>
            </a:pPr>
            <a:endParaRPr lang="hu-HU" smtClean="0"/>
          </a:p>
          <a:p>
            <a:endParaRPr lang="hu-HU" smtClean="0"/>
          </a:p>
        </p:txBody>
      </p:sp>
      <p:sp>
        <p:nvSpPr>
          <p:cNvPr id="38915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BD2858-5003-4F61-8E04-C2B2C1F90013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917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Összegzés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684213" y="2276475"/>
            <a:ext cx="7772400" cy="1362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Köszönöm  a figyelmet!</a:t>
            </a:r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type="body" idx="1"/>
          </p:nvPr>
        </p:nvSpPr>
        <p:spPr>
          <a:xfrm>
            <a:off x="755650" y="2924175"/>
            <a:ext cx="7772400" cy="15001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</p:txBody>
      </p:sp>
      <p:sp>
        <p:nvSpPr>
          <p:cNvPr id="39940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39941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91A97-100B-41CF-B7B6-C3A08E5622B4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/>
              <a:t>Gery</a:t>
            </a:r>
            <a:r>
              <a:rPr lang="hu-HU" dirty="0"/>
              <a:t> </a:t>
            </a:r>
            <a:r>
              <a:rPr lang="hu-HU" dirty="0" err="1"/>
              <a:t>Stoker</a:t>
            </a:r>
            <a:r>
              <a:rPr lang="hu-HU" dirty="0"/>
              <a:t> (1998) a kormányzásnak három fő elemét különbözteti meg: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a kormányzás egy folyamatnak tekinthető,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partnerségi kapcsolatok jellemzik a társadalmi és gazdasági szereplőkkel,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a főszereplő a helyi kormányzat és a kialakított kapcsolatrendszere a központi állammal szemben.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16387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 </a:t>
            </a:r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4DC842-6AFA-45B8-A5AD-9463B0756539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389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Kormányzás (1)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Rhodes (1996) értelmezésében a kormányzás jelentésének elemei a következők: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a kormányzati irányításnál tágabb kategória,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az állami szereplőkön túl a kormányzásban nem állami szereplők is részt vesznek, a folyamat gyakorlatilag a szereplők hálózatát, együttműködését jelenti,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a nem állami szereplők nem függnek az államtól,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hu-HU" dirty="0"/>
              <a:t>a folyamat gyakorlatilag egy játékhoz hasonlítható, melyben elengedhetetlen a résztvevők bizalma.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17411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 </a:t>
            </a:r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EBE006-CDB9-4670-81E0-B9A8B63CE425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413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Kormányzás (2)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mtClean="0"/>
              <a:t>Azon szereplőknek kell döntéseket hozni a fejlesztési folyamatok során, akik érintettek az adott politikai, gazdasági kérdésben. </a:t>
            </a:r>
          </a:p>
          <a:p>
            <a:pPr>
              <a:lnSpc>
                <a:spcPct val="80000"/>
              </a:lnSpc>
            </a:pPr>
            <a:endParaRPr lang="hu-HU" smtClean="0"/>
          </a:p>
          <a:p>
            <a:pPr>
              <a:lnSpc>
                <a:spcPct val="80000"/>
              </a:lnSpc>
            </a:pPr>
            <a:r>
              <a:rPr lang="hu-HU" smtClean="0"/>
              <a:t>Minden résztvevőnek szerepe van, egyik nélkül sem hatékony a rendszer!</a:t>
            </a:r>
          </a:p>
          <a:p>
            <a:endParaRPr lang="hu-HU" smtClean="0"/>
          </a:p>
        </p:txBody>
      </p:sp>
      <p:sp>
        <p:nvSpPr>
          <p:cNvPr id="18435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 </a:t>
            </a:r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DCF660-BC29-4916-913C-B04656CC4B25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437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Részvételi kormányzás</a:t>
            </a:r>
            <a:r>
              <a:rPr lang="en-GB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GB" smtClean="0">
                <a:solidFill>
                  <a:schemeClr val="tx2"/>
                </a:solidFill>
                <a:latin typeface="Times New Roman" pitchFamily="18" charset="0"/>
              </a:rPr>
            </a:br>
            <a:endParaRPr lang="hu-HU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 </a:t>
            </a:r>
          </a:p>
        </p:txBody>
      </p:sp>
      <p:sp>
        <p:nvSpPr>
          <p:cNvPr id="19459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808549-C6E7-4BDA-B9B5-1EC78B490988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460" name="Cím 4"/>
          <p:cNvSpPr>
            <a:spLocks noGrp="1"/>
          </p:cNvSpPr>
          <p:nvPr>
            <p:ph type="title"/>
          </p:nvPr>
        </p:nvSpPr>
        <p:spPr bwMode="auto">
          <a:xfrm>
            <a:off x="2195513" y="0"/>
            <a:ext cx="6948487" cy="126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2800" smtClean="0"/>
              <a:t>A helyi önkormányzatok feladatrendszere a régi és az új típusú kormányzásban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539750" y="1557338"/>
          <a:ext cx="7924800" cy="4459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0012"/>
                <a:gridCol w="4614788"/>
              </a:tblGrid>
              <a:tr h="37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b="1" dirty="0">
                          <a:effectLst/>
                        </a:rPr>
                        <a:t>20. </a:t>
                      </a:r>
                      <a:r>
                        <a:rPr lang="hu-HU" sz="1900" b="1" baseline="0" dirty="0">
                          <a:effectLst/>
                        </a:rPr>
                        <a:t>századi</a:t>
                      </a:r>
                      <a:r>
                        <a:rPr lang="hu-HU" sz="1900" b="1" dirty="0">
                          <a:effectLst/>
                        </a:rPr>
                        <a:t> régi nézet</a:t>
                      </a:r>
                      <a:endParaRPr lang="hu-H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b="1" dirty="0">
                          <a:effectLst/>
                        </a:rPr>
                        <a:t>21. századi új nézet</a:t>
                      </a:r>
                      <a:endParaRPr lang="hu-HU" sz="19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588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önkormányzatra fókuszál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>
                          <a:effectLst/>
                        </a:rPr>
                        <a:t>állampolgár központú helyi kormányzásra fókuszál</a:t>
                      </a:r>
                      <a:endParaRPr lang="hu-H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70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a kormánynak felelős, neki kell elszámolni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a helyi szavazók felé kell elszámolni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>
                          <a:effectLst/>
                        </a:rPr>
                        <a:t>zárt és lassú rendszerű</a:t>
                      </a:r>
                      <a:endParaRPr lang="hu-H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nyitott, gyors és rugalmas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588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>
                          <a:effectLst/>
                        </a:rPr>
                        <a:t>kockázatkerülő</a:t>
                      </a:r>
                      <a:endParaRPr lang="hu-H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innovatív kockázatvállaló adott határokon belül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>
                          <a:effectLst/>
                        </a:rPr>
                        <a:t>központi direktíváktól függ</a:t>
                      </a:r>
                      <a:endParaRPr lang="hu-H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van önálló döntési jogköre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>
                          <a:effectLst/>
                        </a:rPr>
                        <a:t>korlátozó</a:t>
                      </a:r>
                      <a:endParaRPr lang="hu-H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bizalmat épít, és az állampolgárokat szolgálja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703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>
                          <a:effectLst/>
                        </a:rPr>
                        <a:t>bürokratikus és technokrata szemléletű</a:t>
                      </a:r>
                      <a:endParaRPr lang="hu-H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részvétel szemléletű, állampolgári és civil dialógusnak épít teret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  <a:tr h="37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>
                          <a:effectLst/>
                        </a:rPr>
                        <a:t>központosított rendszerű</a:t>
                      </a:r>
                      <a:endParaRPr lang="hu-HU" sz="1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900" dirty="0">
                          <a:effectLst/>
                        </a:rPr>
                        <a:t>globalizált és lokalizált rendszerű</a:t>
                      </a:r>
                      <a:endParaRPr lang="hu-HU" sz="1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39750" y="6021388"/>
            <a:ext cx="17986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latin typeface="+mj-lt"/>
                <a:cs typeface="+mn-cs"/>
              </a:rPr>
              <a:t>Forrás: </a:t>
            </a:r>
            <a:r>
              <a:rPr lang="hu-HU" sz="1600" i="1" dirty="0" err="1">
                <a:latin typeface="+mj-lt"/>
                <a:cs typeface="+mn-cs"/>
              </a:rPr>
              <a:t>Shah</a:t>
            </a:r>
            <a:r>
              <a:rPr lang="hu-HU" sz="1600" i="1" dirty="0">
                <a:latin typeface="+mj-lt"/>
                <a:cs typeface="+mn-cs"/>
              </a:rPr>
              <a:t>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Jelentése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/>
              <a:t>Milyen jogokat biztosít?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dirty="0"/>
              <a:t>javaslattételi jog,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dirty="0"/>
              <a:t>informálás és informálódási jog,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dirty="0"/>
              <a:t>vitatkozási jog,</a:t>
            </a:r>
          </a:p>
          <a:p>
            <a:pPr fontAlgn="auto">
              <a:spcAft>
                <a:spcPts val="0"/>
              </a:spcAft>
              <a:buFont typeface="Times New Roman" pitchFamily="18" charset="0"/>
              <a:buChar char="?"/>
              <a:defRPr/>
            </a:pPr>
            <a:r>
              <a:rPr lang="hu-HU" i="1" dirty="0"/>
              <a:t>döntési jog.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b="1" dirty="0">
                <a:solidFill>
                  <a:srgbClr val="FF0066"/>
                </a:solidFill>
              </a:rPr>
              <a:t>Mai demokráciák: képviseleti demokrácia részvételi elemekkel = aktív demokrácia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0483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 </a:t>
            </a:r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52EBB6-A013-415C-AD71-880132C04723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485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Részvételi demokrácia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800" dirty="0"/>
              <a:t>Civil/nonprofit szervezetek és az állampolgárok </a:t>
            </a:r>
            <a:r>
              <a:rPr lang="hu-HU" sz="3800" dirty="0" smtClean="0"/>
              <a:t>részvétele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3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3800" b="1" u="sng" dirty="0"/>
              <a:t>Miben lehet részt venni?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3800" dirty="0"/>
              <a:t>Helyi közügyek alakítása,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3800" dirty="0"/>
              <a:t>Jogszabályok létrehozása,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3800" dirty="0"/>
              <a:t>Aktuális hétköznapi ügyek megvitatása,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3800" dirty="0"/>
              <a:t>A települések fejlesztési programjainak tervezése, megvalósítása,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3800" dirty="0"/>
              <a:t>Területi szintek fejlesztési programjainak tervezése, megvalósítása,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3800" dirty="0"/>
              <a:t>Nemzeti fejlesztési tervek tervezése, megvalósítása,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hu-HU" sz="3800" dirty="0"/>
              <a:t>Gazdaságfejlesztési tervek tervezése, megvalósítása, stb.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hu-HU" sz="3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sp>
        <p:nvSpPr>
          <p:cNvPr id="21507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 </a:t>
            </a: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56A344-09BD-4203-9A4F-BEC551C6A8F6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509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5761037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600" smtClean="0"/>
              <a:t>Társadalmi részvétel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átum helye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>
                <a:latin typeface="Century Gothic" pitchFamily="34" charset="0"/>
              </a:rPr>
              <a:t>Dátum:</a:t>
            </a:r>
            <a:r>
              <a:rPr lang="hu-HU" b="0">
                <a:latin typeface="Century Gothic" pitchFamily="34" charset="0"/>
              </a:rPr>
              <a:t> 2012. 11. 23.</a:t>
            </a:r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6301A1-3CA8-4A6E-A3A4-D5178DA7FB53}" type="slidenum">
              <a:rPr lang="hu-HU">
                <a:solidFill>
                  <a:schemeClr val="bg1"/>
                </a:solidFill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532" name="Cím 4"/>
          <p:cNvSpPr>
            <a:spLocks noGrp="1"/>
          </p:cNvSpPr>
          <p:nvPr>
            <p:ph type="title"/>
          </p:nvPr>
        </p:nvSpPr>
        <p:spPr bwMode="auto">
          <a:xfrm>
            <a:off x="2916238" y="215900"/>
            <a:ext cx="611981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hu-HU" sz="3200" smtClean="0"/>
              <a:t>Milyen mélyen lehet bevonni a szereplőket?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>
          <a:xfrm>
            <a:off x="5357818" y="6492875"/>
            <a:ext cx="3429024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Előadó: Dr. Reisinger Adrienn</a:t>
            </a:r>
            <a:endParaRPr lang="hu-HU" dirty="0"/>
          </a:p>
        </p:txBody>
      </p:sp>
      <p:pic>
        <p:nvPicPr>
          <p:cNvPr id="2253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37167" r="27657" b="24400"/>
          <a:stretch>
            <a:fillRect/>
          </a:stretch>
        </p:blipFill>
        <p:spPr>
          <a:xfrm>
            <a:off x="576263" y="1484313"/>
            <a:ext cx="81788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576263" y="6162675"/>
            <a:ext cx="24860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i="1" dirty="0">
                <a:latin typeface="+mj-lt"/>
                <a:cs typeface="+mn-cs"/>
              </a:rPr>
              <a:t>Forrás: Building </a:t>
            </a:r>
            <a:r>
              <a:rPr lang="hu-HU" sz="1600" i="1" dirty="0" err="1">
                <a:latin typeface="+mj-lt"/>
                <a:cs typeface="+mn-cs"/>
              </a:rPr>
              <a:t>new</a:t>
            </a:r>
            <a:r>
              <a:rPr lang="hu-HU" sz="1600" i="1" dirty="0">
                <a:latin typeface="+mj-lt"/>
                <a:cs typeface="+mn-cs"/>
              </a:rPr>
              <a:t>…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872</TotalTime>
  <Words>2117</Words>
  <Application>Microsoft Office PowerPoint</Application>
  <PresentationFormat>Diavetítés a képernyőre (4:3 oldalarány)</PresentationFormat>
  <Paragraphs>976</Paragraphs>
  <Slides>26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4" baseType="lpstr">
      <vt:lpstr>Calibri</vt:lpstr>
      <vt:lpstr>Arial</vt:lpstr>
      <vt:lpstr>Century Gothic</vt:lpstr>
      <vt:lpstr>Wingdings</vt:lpstr>
      <vt:lpstr>Britannic Bold</vt:lpstr>
      <vt:lpstr>Times New Roman</vt:lpstr>
      <vt:lpstr>Főcím</vt:lpstr>
      <vt:lpstr>Egyéni tervezés</vt:lpstr>
      <vt:lpstr>PowerPoint bemutató</vt:lpstr>
      <vt:lpstr>Az előadás tartalma</vt:lpstr>
      <vt:lpstr>Kormányzás (1)</vt:lpstr>
      <vt:lpstr>Kormányzás (2)</vt:lpstr>
      <vt:lpstr>Részvételi kormányzás </vt:lpstr>
      <vt:lpstr>A helyi önkormányzatok feladatrendszere a régi és az új típusú kormányzásban</vt:lpstr>
      <vt:lpstr>Részvételi demokrácia</vt:lpstr>
      <vt:lpstr>Társadalmi részvétel</vt:lpstr>
      <vt:lpstr>Milyen mélyen lehet bevonni a szereplőket?</vt:lpstr>
      <vt:lpstr>A megfelelő technikák és módszerek kiválasztásának szempontjai</vt:lpstr>
      <vt:lpstr>Technikák csoportosítása </vt:lpstr>
      <vt:lpstr>Hagyományos technikák</vt:lpstr>
      <vt:lpstr>A modern eszközök</vt:lpstr>
      <vt:lpstr>PowerPoint bemutató</vt:lpstr>
      <vt:lpstr>A konzultatív eszközök</vt:lpstr>
      <vt:lpstr>Részvételi költségvetés </vt:lpstr>
      <vt:lpstr>Állampolgári Tanács (1)</vt:lpstr>
      <vt:lpstr>Állampolgári Tanács (2): Mi kell ahhoz, hogy működjön?</vt:lpstr>
      <vt:lpstr>Állampolgári Tanács (3): Résztvevők</vt:lpstr>
      <vt:lpstr>Állampolgári Tanács (4): példák</vt:lpstr>
      <vt:lpstr>A konzultatív technikák alkalmazhatósága területi egységenként</vt:lpstr>
      <vt:lpstr>Empirikus felmérés a lakosság körében, 2012</vt:lpstr>
      <vt:lpstr>Konzultatív eszközök ismertsége, %</vt:lpstr>
      <vt:lpstr>Részvétel, %</vt:lpstr>
      <vt:lpstr>Összegzés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Thoshiba</cp:lastModifiedBy>
  <cp:revision>52</cp:revision>
  <dcterms:created xsi:type="dcterms:W3CDTF">2012-03-05T15:57:55Z</dcterms:created>
  <dcterms:modified xsi:type="dcterms:W3CDTF">2012-11-22T22:21:09Z</dcterms:modified>
</cp:coreProperties>
</file>