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5" r:id="rId11"/>
    <p:sldId id="266" r:id="rId12"/>
    <p:sldId id="267" r:id="rId13"/>
    <p:sldId id="264" r:id="rId14"/>
    <p:sldId id="278" r:id="rId15"/>
    <p:sldId id="256" r:id="rId16"/>
    <p:sldId id="257" r:id="rId17"/>
    <p:sldId id="261" r:id="rId18"/>
    <p:sldId id="258" r:id="rId19"/>
    <p:sldId id="260" r:id="rId20"/>
    <p:sldId id="262" r:id="rId21"/>
    <p:sldId id="263" r:id="rId22"/>
    <p:sldId id="259" r:id="rId23"/>
    <p:sldId id="279" r:id="rId24"/>
    <p:sldId id="277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 err="1" smtClean="0"/>
              <a:t>Turisztikai</a:t>
            </a:r>
            <a:r>
              <a:rPr lang="en-US" sz="1600" baseline="0" dirty="0" smtClean="0"/>
              <a:t> p</a:t>
            </a:r>
            <a:r>
              <a:rPr lang="hu-HU" sz="1600" baseline="0" dirty="0" err="1" smtClean="0"/>
              <a:t>ályázatok</a:t>
            </a:r>
            <a:r>
              <a:rPr lang="hu-HU" sz="1600" baseline="0" dirty="0" smtClean="0"/>
              <a:t> Hargita megyében- t</a:t>
            </a:r>
            <a:r>
              <a:rPr lang="hu-HU" sz="1600" dirty="0" smtClean="0"/>
              <a:t>á</a:t>
            </a:r>
            <a:r>
              <a:rPr lang="en-US" sz="1600" dirty="0" err="1"/>
              <a:t>mogatás</a:t>
            </a:r>
            <a:r>
              <a:rPr lang="en-US" sz="1600" dirty="0"/>
              <a:t> </a:t>
            </a:r>
            <a:r>
              <a:rPr lang="en-US" sz="1600" dirty="0" err="1"/>
              <a:t>nagysága</a:t>
            </a:r>
            <a:r>
              <a:rPr lang="en-US" sz="1600" dirty="0"/>
              <a:t> (EUR</a:t>
            </a:r>
            <a:r>
              <a:rPr lang="en-US" dirty="0"/>
              <a:t>)</a:t>
            </a:r>
          </a:p>
        </c:rich>
      </c:tx>
      <c:layout>
        <c:manualLayout>
          <c:xMode val="edge"/>
          <c:yMode val="edge"/>
          <c:x val="0.13647370011940621"/>
          <c:y val="6.488575343480358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833360731381397"/>
          <c:y val="0.22666740451629105"/>
          <c:w val="0.59166762966736586"/>
          <c:h val="0.61000198568354769"/>
        </c:manualLayout>
      </c:layout>
      <c:barChart>
        <c:barDir val="col"/>
        <c:grouping val="clustered"/>
        <c:ser>
          <c:idx val="0"/>
          <c:order val="0"/>
          <c:tx>
            <c:strRef>
              <c:f>osszeg!$J$36</c:f>
              <c:strCache>
                <c:ptCount val="1"/>
                <c:pt idx="0">
                  <c:v>összesen p+tm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osszeg!$G$37:$G$40</c:f>
              <c:strCache>
                <c:ptCount val="4"/>
                <c:pt idx="0">
                  <c:v>2004-2006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osszeg!$J$37:$J$40</c:f>
              <c:numCache>
                <c:formatCode>#,##0</c:formatCode>
                <c:ptCount val="4"/>
                <c:pt idx="0">
                  <c:v>4943766.7841012003</c:v>
                </c:pt>
                <c:pt idx="1">
                  <c:v>6269912</c:v>
                </c:pt>
                <c:pt idx="2">
                  <c:v>11444896</c:v>
                </c:pt>
                <c:pt idx="3">
                  <c:v>3040443</c:v>
                </c:pt>
              </c:numCache>
            </c:numRef>
          </c:val>
        </c:ser>
        <c:axId val="87526016"/>
        <c:axId val="87835008"/>
      </c:barChart>
      <c:catAx>
        <c:axId val="87526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835008"/>
        <c:crosses val="autoZero"/>
        <c:auto val="1"/>
        <c:lblAlgn val="ctr"/>
        <c:lblOffset val="100"/>
        <c:tickLblSkip val="1"/>
        <c:tickMarkSkip val="1"/>
      </c:catAx>
      <c:valAx>
        <c:axId val="878350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260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833455818022712"/>
          <c:y val="0.49333508311461105"/>
          <c:w val="0.20833368328958868"/>
          <c:h val="8.000034995625555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/>
              <a:t>Nyertes</a:t>
            </a:r>
            <a:r>
              <a:rPr lang="hu-HU" baseline="0"/>
              <a:t> turisztikai pályázatok száma</a:t>
            </a:r>
            <a:endParaRPr lang="en-US"/>
          </a:p>
        </c:rich>
      </c:tx>
      <c:layout>
        <c:manualLayout>
          <c:xMode val="edge"/>
          <c:yMode val="edge"/>
          <c:x val="0.34150378261540837"/>
          <c:y val="3.333333333333334E-2"/>
        </c:manualLayout>
      </c:layout>
      <c:spPr>
        <a:noFill/>
        <a:ln w="25400">
          <a:noFill/>
        </a:ln>
      </c:spPr>
    </c:title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189545977497539"/>
          <c:y val="0.16923119298676143"/>
          <c:w val="0.48202691295654804"/>
          <c:h val="0.59487328443831244"/>
        </c:manualLayout>
      </c:layout>
      <c:bar3DChart>
        <c:barDir val="col"/>
        <c:grouping val="stacked"/>
        <c:ser>
          <c:idx val="0"/>
          <c:order val="0"/>
          <c:tx>
            <c:strRef>
              <c:f>osszeg!$D$25</c:f>
              <c:strCache>
                <c:ptCount val="1"/>
                <c:pt idx="0">
                  <c:v>panzió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osszeg!$C$26:$C$31</c:f>
              <c:strCache>
                <c:ptCount val="6"/>
                <c:pt idx="0">
                  <c:v>Sapard (2004-2006)</c:v>
                </c:pt>
                <c:pt idx="1">
                  <c:v>1 kiirás(2008)</c:v>
                </c:pt>
                <c:pt idx="2">
                  <c:v>2 kiírás(2008)</c:v>
                </c:pt>
                <c:pt idx="3">
                  <c:v>3 kiírás(2009)</c:v>
                </c:pt>
                <c:pt idx="4">
                  <c:v>4 kiírás(2009)</c:v>
                </c:pt>
                <c:pt idx="5">
                  <c:v>5 kiírás(2010)</c:v>
                </c:pt>
              </c:strCache>
            </c:strRef>
          </c:cat>
          <c:val>
            <c:numRef>
              <c:f>osszeg!$D$26:$D$31</c:f>
              <c:numCache>
                <c:formatCode>General</c:formatCode>
                <c:ptCount val="6"/>
                <c:pt idx="0">
                  <c:v>59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osszeg!$E$25</c:f>
              <c:strCache>
                <c:ptCount val="1"/>
                <c:pt idx="0">
                  <c:v>turisztikai marketing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osszeg!$C$26:$C$31</c:f>
              <c:strCache>
                <c:ptCount val="6"/>
                <c:pt idx="0">
                  <c:v>Sapard (2004-2006)</c:v>
                </c:pt>
                <c:pt idx="1">
                  <c:v>1 kiirás(2008)</c:v>
                </c:pt>
                <c:pt idx="2">
                  <c:v>2 kiírás(2008)</c:v>
                </c:pt>
                <c:pt idx="3">
                  <c:v>3 kiírás(2009)</c:v>
                </c:pt>
                <c:pt idx="4">
                  <c:v>4 kiírás(2009)</c:v>
                </c:pt>
                <c:pt idx="5">
                  <c:v>5 kiírás(2010)</c:v>
                </c:pt>
              </c:strCache>
            </c:strRef>
          </c:cat>
          <c:val>
            <c:numRef>
              <c:f>osszeg!$E$26:$E$31</c:f>
              <c:numCache>
                <c:formatCode>General</c:formatCode>
                <c:ptCount val="6"/>
                <c:pt idx="3">
                  <c:v>5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</c:ser>
        <c:shape val="box"/>
        <c:axId val="90385408"/>
        <c:axId val="90391296"/>
        <c:axId val="0"/>
      </c:bar3DChart>
      <c:catAx>
        <c:axId val="90385408"/>
        <c:scaling>
          <c:orientation val="minMax"/>
        </c:scaling>
        <c:axPos val="b"/>
        <c:numFmt formatCode="0.0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391296"/>
        <c:crosses val="autoZero"/>
        <c:auto val="1"/>
        <c:lblAlgn val="ctr"/>
        <c:lblOffset val="100"/>
        <c:tickLblSkip val="1"/>
        <c:tickMarkSkip val="1"/>
      </c:catAx>
      <c:valAx>
        <c:axId val="903912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Sikeres pályázatok száma</a:t>
                </a:r>
              </a:p>
            </c:rich>
          </c:tx>
          <c:layout>
            <c:manualLayout>
              <c:xMode val="edge"/>
              <c:yMode val="edge"/>
              <c:x val="2.7777777777777821E-2"/>
              <c:y val="0.3948728716602740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385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95544919630161"/>
          <c:y val="0.50512955111380353"/>
          <c:w val="0.26797419930351862"/>
          <c:h val="0.1256412948381452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07CD-2A1D-48C3-A745-4839D0997422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0156-792C-4CBF-9E8C-19E280BF5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b="1" dirty="0" smtClean="0"/>
              <a:t>Fenntartható gazdaság a közszféra szerepvállalásával- gazdaságszerkezeti hiányosságok kiküszöbölése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 smtClean="0"/>
          </a:p>
          <a:p>
            <a:pPr algn="ctr">
              <a:buNone/>
            </a:pPr>
            <a:r>
              <a:rPr lang="hu-HU" b="1" dirty="0" smtClean="0"/>
              <a:t>Csata Andrea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Sapientia Erdélyi Magyar Tudományegyetem </a:t>
            </a:r>
            <a:r>
              <a:rPr lang="en-US" sz="2000" dirty="0" err="1" smtClean="0"/>
              <a:t>Gazdaság</a:t>
            </a:r>
            <a:r>
              <a:rPr lang="en-US" sz="2000" dirty="0" smtClean="0"/>
              <a:t>-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Humántudományok</a:t>
            </a:r>
            <a:r>
              <a:rPr lang="en-US" sz="2000" dirty="0" smtClean="0"/>
              <a:t> </a:t>
            </a:r>
            <a:r>
              <a:rPr lang="en-US" sz="2000" dirty="0" err="1" smtClean="0"/>
              <a:t>Kar</a:t>
            </a:r>
            <a:r>
              <a:rPr lang="en-US" sz="2000" dirty="0" smtClean="0"/>
              <a:t>, </a:t>
            </a:r>
            <a:r>
              <a:rPr lang="en-US" sz="2000" dirty="0" err="1" smtClean="0"/>
              <a:t>Gazdaságtudományi</a:t>
            </a:r>
            <a:r>
              <a:rPr lang="en-US" sz="2000" dirty="0" smtClean="0"/>
              <a:t> </a:t>
            </a:r>
            <a:r>
              <a:rPr lang="en-US" sz="2000" dirty="0" err="1" smtClean="0"/>
              <a:t>tanszék</a:t>
            </a:r>
            <a:r>
              <a:rPr lang="hu-HU" sz="2000" dirty="0" smtClean="0"/>
              <a:t>- tanársegéd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95536" y="332656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3608" y="1772816"/>
          <a:ext cx="6840760" cy="4032447"/>
        </p:xfrm>
        <a:graphic>
          <a:graphicData uri="http://schemas.openxmlformats.org/drawingml/2006/table">
            <a:tbl>
              <a:tblPr/>
              <a:tblGrid>
                <a:gridCol w="1482165"/>
                <a:gridCol w="1322547"/>
                <a:gridCol w="2371462"/>
                <a:gridCol w="1664586"/>
              </a:tblGrid>
              <a:tr h="937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Év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Panzió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Turisztikai marketing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Arial"/>
                        </a:rPr>
                        <a:t>összesen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p+tm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27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latin typeface="Arial"/>
                        </a:rPr>
                        <a:t>2004-2006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latin typeface="Arial"/>
                        </a:rPr>
                        <a:t>4 943 767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4 943 767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27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latin typeface="Arial"/>
                        </a:rPr>
                        <a:t>6 269 912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6 269 912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27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latin typeface="Arial"/>
                        </a:rPr>
                        <a:t>5 714 152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5 730 744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11 444 896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115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latin typeface="Arial"/>
                        </a:rPr>
                        <a:t>1 469 976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/>
                        </a:rPr>
                        <a:t>1 570 467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3 040 443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1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Arial"/>
                        </a:rPr>
                        <a:t>Összesen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latin typeface="Arial"/>
                        </a:rPr>
                        <a:t>18 397 807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latin typeface="Arial"/>
                        </a:rPr>
                        <a:t>7 301 211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25 699 018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47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67544" y="836712"/>
          <a:ext cx="80648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4" y="1412776"/>
          <a:ext cx="8136906" cy="4608511"/>
        </p:xfrm>
        <a:graphic>
          <a:graphicData uri="http://schemas.openxmlformats.org/drawingml/2006/table">
            <a:tbl>
              <a:tblPr/>
              <a:tblGrid>
                <a:gridCol w="864098"/>
                <a:gridCol w="743665"/>
                <a:gridCol w="1002190"/>
                <a:gridCol w="701795"/>
                <a:gridCol w="880018"/>
                <a:gridCol w="1104901"/>
                <a:gridCol w="601889"/>
                <a:gridCol w="933269"/>
                <a:gridCol w="933269"/>
                <a:gridCol w="371812"/>
              </a:tblGrid>
              <a:tr h="56479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latin typeface="Times New Roman"/>
                          <a:ea typeface="TimesNewRoman"/>
                          <a:cs typeface="Calibri"/>
                        </a:rPr>
                        <a:t> </a:t>
                      </a:r>
                      <a:endParaRPr lang="en-US" sz="12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NewRoman"/>
                          <a:cs typeface="Calibri"/>
                        </a:rPr>
                        <a:t>2007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NewRoman"/>
                          <a:cs typeface="Calibri"/>
                        </a:rPr>
                        <a:t>2008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6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NewRoman"/>
                          <a:cs typeface="Calibri"/>
                        </a:rPr>
                        <a:t>2009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NewRoman"/>
                          <a:cs typeface="Calibri"/>
                        </a:rPr>
                        <a:t>Turisták </a:t>
                      </a:r>
                      <a:r>
                        <a:rPr lang="hu-HU" sz="1600" b="1" dirty="0">
                          <a:latin typeface="Times New Roman"/>
                          <a:ea typeface="TimesNewRoman"/>
                          <a:cs typeface="Calibri"/>
                        </a:rPr>
                        <a:t>száma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NewRoman"/>
                          <a:cs typeface="Calibri"/>
                        </a:rPr>
                        <a:t>Vendég-éjszakák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NewRoman"/>
                          <a:cs typeface="Calibri"/>
                        </a:rPr>
                        <a:t>ÁTI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NewRoman"/>
                          <a:cs typeface="Calibri"/>
                        </a:rPr>
                        <a:t>Turisták száma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NewRoman"/>
                          <a:cs typeface="Calibri"/>
                        </a:rPr>
                        <a:t>Vendég-éjszakák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NewRoman"/>
                          <a:cs typeface="Calibri"/>
                        </a:rPr>
                        <a:t>ÁTI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NewRoman"/>
                          <a:cs typeface="Calibri"/>
                        </a:rPr>
                        <a:t>Turisták száma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NewRoman"/>
                          <a:cs typeface="Calibri"/>
                        </a:rPr>
                        <a:t>Vendég-éjszakák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Times New Roman"/>
                          <a:ea typeface="TimesNewRoman"/>
                          <a:cs typeface="Calibri"/>
                        </a:rPr>
                        <a:t>ÁTI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NewRoman"/>
                          <a:cs typeface="Calibri"/>
                        </a:rPr>
                        <a:t>Románia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pc="-90">
                          <a:latin typeface="Times New Roman"/>
                          <a:ea typeface="TimesNewRoman"/>
                          <a:cs typeface="Calibri"/>
                        </a:rPr>
                        <a:t>6 971 925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20 593 349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3,0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7 125 307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20 725 981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2,9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6 141 135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17 325 410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2,8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NewRoman"/>
                          <a:cs typeface="Calibri"/>
                        </a:rPr>
                        <a:t>Bukarest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908 921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1 866 217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2,1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952 336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2 012 173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2,1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918 883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1 710 468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1,9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latin typeface="Times New Roman"/>
                          <a:ea typeface="TimesNewRoman"/>
                          <a:cs typeface="Calibri"/>
                        </a:rPr>
                        <a:t>Központi </a:t>
                      </a:r>
                      <a:r>
                        <a:rPr lang="hu-HU" sz="1600" b="1" dirty="0">
                          <a:latin typeface="Times New Roman"/>
                          <a:ea typeface="TimesNewRoman"/>
                          <a:cs typeface="Calibri"/>
                        </a:rPr>
                        <a:t>Régió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spc="-80">
                          <a:latin typeface="Times New Roman"/>
                          <a:ea typeface="TimesNewRoman"/>
                          <a:cs typeface="Calibri"/>
                        </a:rPr>
                        <a:t>1 329 992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3 177 434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2,4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1 291 514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3 152 080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2,4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1 072 785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2 665 298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2,5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NewRoman"/>
                          <a:cs typeface="Calibri"/>
                        </a:rPr>
                        <a:t>Hargita megye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85 285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273 868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3,2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76 984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NewRoman"/>
                          <a:cs typeface="Calibri"/>
                        </a:rPr>
                        <a:t>242 273</a:t>
                      </a:r>
                      <a:endParaRPr lang="en-US" sz="160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3,1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69 405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206 920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NewRoman"/>
                          <a:cs typeface="Calibri"/>
                        </a:rPr>
                        <a:t>3,0</a:t>
                      </a:r>
                      <a:endParaRPr lang="en-US" sz="1600" dirty="0">
                        <a:latin typeface="Times New Roman"/>
                        <a:ea typeface="TimesNewRoman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8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hu-H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 turisztikai szektor mutatóinak alakulása 2007</a:t>
            </a:r>
            <a:r>
              <a:rPr kumimoji="0" lang="hu-H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hu-H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2009 között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Forrás: Számítások a Nemzeti Statisztikai Hivatal adatai alapján, INSE 2010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Időbeli ütemezés kérdése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fejlesztési projektek kapcsán egy másik hiányosság is gyakran előfordul: a tevékenységek és tervek időbeni ütemezése az egymást követő részterületek, vagy résztevékenységek befejezése után folytatódik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scn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somafalvi látnivaló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69299"/>
            <a:ext cx="4659264" cy="311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s_ki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somafalvi látnivaló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9702"/>
            <a:ext cx="4068618" cy="305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Turiz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840091" cy="3438384"/>
          </a:xfrm>
          <a:prstGeom prst="rect">
            <a:avLst/>
          </a:prstGeom>
          <a:noFill/>
        </p:spPr>
      </p:pic>
      <p:pic>
        <p:nvPicPr>
          <p:cNvPr id="17412" name="Picture 4" descr="http://veresviragpanzio.ro/MAGYAR/sipalya%2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591050" cy="3457576"/>
          </a:xfrm>
          <a:prstGeom prst="rect">
            <a:avLst/>
          </a:prstGeom>
          <a:noFill/>
        </p:spPr>
      </p:pic>
      <p:pic>
        <p:nvPicPr>
          <p:cNvPr id="17414" name="Picture 6" descr="http://www.kronika.ro/image.php?width=350&amp;&amp;cropratio=4:3&amp;image=/resources/csomafalva_sipalya_sze_100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3337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Bevezető gondolatok</a:t>
            </a:r>
            <a:endParaRPr lang="en-US" dirty="0" smtClean="0"/>
          </a:p>
          <a:p>
            <a:r>
              <a:rPr lang="hu-HU" b="1" dirty="0" smtClean="0"/>
              <a:t>A modell gondolkodási keretei, a közszféra szerepe a helyi fejlesztésekben</a:t>
            </a:r>
            <a:endParaRPr lang="en-US" dirty="0" smtClean="0"/>
          </a:p>
          <a:p>
            <a:r>
              <a:rPr lang="hu-HU" b="1" dirty="0" smtClean="0"/>
              <a:t>Gazdaság</a:t>
            </a:r>
            <a:r>
              <a:rPr lang="en-US" b="1" dirty="0" smtClean="0"/>
              <a:t>-</a:t>
            </a:r>
            <a:r>
              <a:rPr lang="hu-HU" b="1" dirty="0" smtClean="0"/>
              <a:t> szerkezeti eltolódások</a:t>
            </a:r>
            <a:endParaRPr lang="en-US" dirty="0" smtClean="0"/>
          </a:p>
          <a:p>
            <a:r>
              <a:rPr lang="hu-HU" b="1" dirty="0" smtClean="0"/>
              <a:t>Időbeli ütemezés kérdése</a:t>
            </a:r>
            <a:endParaRPr lang="en-US" dirty="0" smtClean="0"/>
          </a:p>
          <a:p>
            <a:r>
              <a:rPr lang="hu-HU" b="1" dirty="0" smtClean="0"/>
              <a:t>Hatékony alkalmazási keretek</a:t>
            </a:r>
            <a:endParaRPr lang="en-US" dirty="0" smtClean="0"/>
          </a:p>
          <a:p>
            <a:r>
              <a:rPr lang="hu-HU" b="1" dirty="0" smtClean="0"/>
              <a:t>A módszer alkalmazásának előnyei</a:t>
            </a:r>
            <a:endParaRPr lang="en-US" dirty="0" smtClean="0"/>
          </a:p>
          <a:p>
            <a:r>
              <a:rPr lang="hu-HU" b="1" dirty="0" smtClean="0"/>
              <a:t>Kutatás és módszer kiterjesztésének lehetőségei és korlátai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ln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6096000" cy="4010026"/>
          </a:xfrm>
          <a:prstGeom prst="rect">
            <a:avLst/>
          </a:prstGeom>
          <a:noFill/>
        </p:spPr>
      </p:pic>
      <p:pic>
        <p:nvPicPr>
          <p:cNvPr id="19460" name="Picture 4" descr="ln_10_arch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33699"/>
            <a:ext cx="609600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omsod.org/content/_common/images/aktivitasok/gokart/gokar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2286000" cy="1276350"/>
          </a:xfrm>
          <a:prstGeom prst="rect">
            <a:avLst/>
          </a:prstGeom>
          <a:noFill/>
        </p:spPr>
      </p:pic>
      <p:pic>
        <p:nvPicPr>
          <p:cNvPr id="20484" name="Picture 4" descr="http://domsod.org/content/_common/images/aktivitasok/gokart/gokar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42862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Turiz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39055"/>
            <a:ext cx="3888432" cy="517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Hatékony alkalmazási keretek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minta mindenhol alkalmazható, de talán leghatékonyabb az egyszerű leírhatóság és megközelíthetőség miatt, valamint a beavatkozás könnyebb megvalósíthatósága miatt, ha a települési szintű, kistérségi szintű, LEADER csoportok és megyei fejlesztések szintjén kivitelezhető. </a:t>
            </a:r>
          </a:p>
          <a:p>
            <a:r>
              <a:rPr lang="hu-HU" dirty="0" smtClean="0"/>
              <a:t>Helyi érintettekkel való kommunikáció- helyiek tartják fenn részben.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Vidéki térség sematikus gazdasági modellje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619672" y="1772816"/>
          <a:ext cx="5832648" cy="4176464"/>
        </p:xfrm>
        <a:graphic>
          <a:graphicData uri="http://schemas.openxmlformats.org/presentationml/2006/ole">
            <p:oleObj spid="_x0000_s34817" name="Slide" r:id="rId3" imgW="4527857" imgH="3394056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módszer alkalmazásának előnyei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SWOT által feltárt hiányosságok kiküszöbölése</a:t>
            </a:r>
          </a:p>
          <a:p>
            <a:r>
              <a:rPr lang="hu-HU" dirty="0" smtClean="0"/>
              <a:t>Integrált ágazati megközelítés- gazdaságszerkezeti hiányosságok kiküszöbölése</a:t>
            </a:r>
          </a:p>
          <a:p>
            <a:r>
              <a:rPr lang="hu-HU" dirty="0" smtClean="0"/>
              <a:t>Szubszidiaritás elvének érvényesítése</a:t>
            </a:r>
          </a:p>
          <a:p>
            <a:r>
              <a:rPr lang="hu-HU" dirty="0" smtClean="0"/>
              <a:t>Vidéki térségben, egyszerűbb gazdasági kertekben jól alkalmazható</a:t>
            </a:r>
          </a:p>
          <a:p>
            <a:r>
              <a:rPr lang="hu-HU" dirty="0" smtClean="0"/>
              <a:t>Vidéki foglalkoztatás növelése és tartós megtartása</a:t>
            </a:r>
          </a:p>
          <a:p>
            <a:r>
              <a:rPr lang="hu-HU" dirty="0" smtClean="0"/>
              <a:t>Jövedelmek jobb elosztása</a:t>
            </a:r>
          </a:p>
          <a:p>
            <a:r>
              <a:rPr lang="hu-HU" dirty="0" smtClean="0"/>
              <a:t>Területi fenntartható fejlődés</a:t>
            </a:r>
            <a:r>
              <a:rPr lang="en-US" dirty="0" smtClean="0"/>
              <a:t>- j</a:t>
            </a:r>
            <a:r>
              <a:rPr lang="hu-HU" dirty="0" smtClean="0"/>
              <a:t>ól működő gazdaság stabil kormányzati bevétel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Kutatás és módszer kiterjesztésének lehetőségei és korlátai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Számszerűsíteni a potenciális hatások és a megvalósult hatások közötti különbséget</a:t>
            </a:r>
          </a:p>
          <a:p>
            <a:r>
              <a:rPr lang="hu-HU" dirty="0" smtClean="0"/>
              <a:t>Magasabb szintre való kiterjesztés lehetősége- </a:t>
            </a:r>
          </a:p>
          <a:p>
            <a:pPr>
              <a:buNone/>
            </a:pPr>
            <a:r>
              <a:rPr lang="hu-HU" dirty="0" smtClean="0"/>
              <a:t>Fejlesztési tervek nem sematikusak hanem helyi adottságokra jobban tudnának fókuszálni.</a:t>
            </a:r>
          </a:p>
          <a:p>
            <a:r>
              <a:rPr lang="hu-HU" dirty="0" smtClean="0"/>
              <a:t>Politikai és hatalmi korlátozottság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800" dirty="0" smtClean="0"/>
              <a:t>Köszönöm a figyelmet!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Bevezető gondolatok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Vizsgált gazdasági keretek – Románia, Székelyföld, Hargita megye</a:t>
            </a:r>
          </a:p>
          <a:p>
            <a:r>
              <a:rPr lang="hu-HU" dirty="0" smtClean="0"/>
              <a:t>Habár a lehívott összegek nagysága nő, az eredmények szerények vagy elmaradnak</a:t>
            </a:r>
          </a:p>
          <a:p>
            <a:r>
              <a:rPr lang="hu-HU" dirty="0" smtClean="0"/>
              <a:t>Közszféra beavatkozása és hatékony működése gazdasági visszaesés esetén nagyobb jelentőséget kap</a:t>
            </a:r>
          </a:p>
          <a:p>
            <a:r>
              <a:rPr lang="hu-HU" dirty="0" smtClean="0"/>
              <a:t>Endogén erőforrások hatékony hasznosítása</a:t>
            </a:r>
          </a:p>
          <a:p>
            <a:r>
              <a:rPr lang="hu-HU" dirty="0" smtClean="0"/>
              <a:t>Kulcsprobléma a gazdaságszerkezeti hiányosságok jelenléte és ennek erősítése a pályázati rendszerek által.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721499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Európa 2020 Stratégia is felhívja a figyelmet a hiányzó láncszemekre és szűk keresztmetszetekre</a:t>
            </a:r>
          </a:p>
          <a:p>
            <a:r>
              <a:rPr lang="hu-HU" dirty="0" smtClean="0"/>
              <a:t>Magán- és állami források együttes felhasználása és a szükséges beruházásokat finanszírozó innovatív eszközök kialakítása terén, egyebek mellett a köz-magán társulások (PPP)</a:t>
            </a:r>
          </a:p>
          <a:p>
            <a:r>
              <a:rPr lang="hu-HU" dirty="0" smtClean="0"/>
              <a:t>A gazdaságpolitika  funkciói maradnak a jogi és társadalmi keretek biztosítása, a verseny fenntartása, a jövedelmek újraelosztása, stabilizáció, ami rövid távon konjunktúra szabályozást jelent, hosszú távon pedig a gazdasági növekedést és fejlődést kell </a:t>
            </a:r>
            <a:r>
              <a:rPr lang="hu-HU" dirty="0" smtClean="0"/>
              <a:t>segítse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Fenntartható növekedés</a:t>
            </a:r>
          </a:p>
          <a:p>
            <a:r>
              <a:rPr lang="hu-HU" dirty="0" err="1" smtClean="0"/>
              <a:t>Csete-Láng</a:t>
            </a:r>
            <a:r>
              <a:rPr lang="hu-HU" dirty="0" smtClean="0"/>
              <a:t> szerzőpáros a vidékfejlesztés hiánygyűrűje következő hiányosságokat sorolták ide: információk hiánya, tőkehiány, pénzszerzési készségek hiánya, ismertek hiánya, együttműködési készségek hiánya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A modell gondolkodási keretei, a közszféra szerepe a helyi fejlesztésekben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Első tényező azt feltételezi, szintű gazdaság nem működik megfelelően, ha akár a magánszektor, akár a helyi kormányzat működése nem megfelelő</a:t>
            </a:r>
          </a:p>
          <a:p>
            <a:r>
              <a:rPr lang="hu-HU" dirty="0" smtClean="0"/>
              <a:t>Ebben a nézőpontban a kormányzati tevékenység segíti a helyi gazdaságot az egyensúly megőrzésében, tehát az adott kormányzatnak kiszolgáló és egyensúlymegőrző funkciója van, akkor is ha pénzmennyiségben meghatározva a helyi gazdaság kisebb szeletét uralja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b="1" dirty="0" smtClean="0"/>
              <a:t>A helyi reálgazdaság és kormányzat viszonya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619672" y="1844824"/>
          <a:ext cx="5184576" cy="4032448"/>
        </p:xfrm>
        <a:graphic>
          <a:graphicData uri="http://schemas.openxmlformats.org/presentationml/2006/ole">
            <p:oleObj spid="_x0000_s24577" name="Slide" r:id="rId3" imgW="3758139" imgH="281776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3100" b="1" dirty="0" smtClean="0"/>
              <a:t>Fejlesztési prioritások a gazdaságszerkezeti hiányosságok és az érintkezési felületek mentén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827584" y="1268760"/>
          <a:ext cx="7344816" cy="4968552"/>
        </p:xfrm>
        <a:graphic>
          <a:graphicData uri="http://schemas.openxmlformats.org/presentationml/2006/ole">
            <p:oleObj spid="_x0000_s37889" name="Slide" r:id="rId3" imgW="4527857" imgH="3394056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Gazdaság</a:t>
            </a:r>
            <a:r>
              <a:rPr lang="en-US" b="1" dirty="0" smtClean="0"/>
              <a:t>-</a:t>
            </a:r>
            <a:r>
              <a:rPr lang="hu-HU" b="1" dirty="0" smtClean="0"/>
              <a:t> szerkezeti eltolódások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fejlesztések az adott szektor részterületeire vonatkoznak</a:t>
            </a:r>
          </a:p>
          <a:p>
            <a:r>
              <a:rPr lang="hu-HU" dirty="0" smtClean="0"/>
              <a:t>Például turizmus: panziók számának növekedése, de a turisztikai marketing (értékesítése és helyi ismeret) és a helyi termékek értékesítésének  integrálása elmaradt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rcRect t="-125" b="-175"/>
          <a:stretch>
            <a:fillRect/>
          </a:stretch>
        </p:blipFill>
        <p:spPr bwMode="auto">
          <a:xfrm>
            <a:off x="1331640" y="980728"/>
            <a:ext cx="6264696" cy="482453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672</Words>
  <Application>Microsoft Office PowerPoint</Application>
  <PresentationFormat>On-screen Show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Slide</vt:lpstr>
      <vt:lpstr> </vt:lpstr>
      <vt:lpstr>Slide 2</vt:lpstr>
      <vt:lpstr>Bevezető gondolatok </vt:lpstr>
      <vt:lpstr>Slide 4</vt:lpstr>
      <vt:lpstr>A modell gondolkodási keretei, a közszféra szerepe a helyi fejlesztésekben </vt:lpstr>
      <vt:lpstr>A helyi reálgazdaság és kormányzat viszonya </vt:lpstr>
      <vt:lpstr>Fejlesztési prioritások a gazdaságszerkezeti hiányosságok és az érintkezési felületek mentén  </vt:lpstr>
      <vt:lpstr>Gazdaság- szerkezeti eltolódások</vt:lpstr>
      <vt:lpstr>Slide 9</vt:lpstr>
      <vt:lpstr>Slide 10</vt:lpstr>
      <vt:lpstr>Slide 11</vt:lpstr>
      <vt:lpstr>Slide 12</vt:lpstr>
      <vt:lpstr>Slide 13</vt:lpstr>
      <vt:lpstr>Időbeli ütemezés kérdése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Hatékony alkalmazási keretek </vt:lpstr>
      <vt:lpstr>Vidéki térség sematikus gazdasági modellje</vt:lpstr>
      <vt:lpstr>A módszer alkalmazásának előnyei </vt:lpstr>
      <vt:lpstr>Kutatás és módszer kiterjesztésének lehetőségei és korlátai 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8</cp:revision>
  <dcterms:created xsi:type="dcterms:W3CDTF">2012-11-20T18:16:07Z</dcterms:created>
  <dcterms:modified xsi:type="dcterms:W3CDTF">2012-11-23T07:59:43Z</dcterms:modified>
</cp:coreProperties>
</file>