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328" r:id="rId3"/>
    <p:sldId id="381" r:id="rId4"/>
    <p:sldId id="382" r:id="rId5"/>
    <p:sldId id="370" r:id="rId6"/>
    <p:sldId id="373" r:id="rId7"/>
    <p:sldId id="371" r:id="rId8"/>
    <p:sldId id="372" r:id="rId9"/>
    <p:sldId id="379" r:id="rId10"/>
    <p:sldId id="377" r:id="rId11"/>
    <p:sldId id="374" r:id="rId12"/>
    <p:sldId id="383" r:id="rId13"/>
    <p:sldId id="378" r:id="rId14"/>
    <p:sldId id="375" r:id="rId15"/>
    <p:sldId id="349" r:id="rId16"/>
    <p:sldId id="269" r:id="rId17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23B"/>
    <a:srgbClr val="FF0000"/>
    <a:srgbClr val="404040"/>
    <a:srgbClr val="000000"/>
    <a:srgbClr val="3232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011" autoAdjust="0"/>
  </p:normalViewPr>
  <p:slideViewPr>
    <p:cSldViewPr>
      <p:cViewPr>
        <p:scale>
          <a:sx n="100" d="100"/>
          <a:sy n="100" d="100"/>
        </p:scale>
        <p:origin x="-13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munka1\IBM\adatok\adatok_uj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stacked"/>
        <c:ser>
          <c:idx val="0"/>
          <c:order val="0"/>
          <c:tx>
            <c:strRef>
              <c:f>Munka4!$B$1</c:f>
              <c:strCache>
                <c:ptCount val="1"/>
                <c:pt idx="0">
                  <c:v>emberek</c:v>
                </c:pt>
              </c:strCache>
            </c:strRef>
          </c:tx>
          <c:cat>
            <c:strRef>
              <c:f>Munka4!$A$2:$A$10</c:f>
              <c:strCache>
                <c:ptCount val="9"/>
                <c:pt idx="0">
                  <c:v>Debrecen                           </c:v>
                </c:pt>
                <c:pt idx="1">
                  <c:v>Szeged                             </c:v>
                </c:pt>
                <c:pt idx="2">
                  <c:v>Miskolc                            </c:v>
                </c:pt>
                <c:pt idx="3">
                  <c:v>Pécs                               </c:v>
                </c:pt>
                <c:pt idx="4">
                  <c:v>Győr                               </c:v>
                </c:pt>
                <c:pt idx="5">
                  <c:v>Tatabánya                          </c:v>
                </c:pt>
                <c:pt idx="6">
                  <c:v>Veszprém                           </c:v>
                </c:pt>
                <c:pt idx="7">
                  <c:v>Székesfehérvár                     </c:v>
                </c:pt>
                <c:pt idx="8">
                  <c:v>Kőszeg                             </c:v>
                </c:pt>
              </c:strCache>
            </c:strRef>
          </c:cat>
          <c:val>
            <c:numRef>
              <c:f>Munka4!$B$2:$B$10</c:f>
              <c:numCache>
                <c:formatCode>General</c:formatCode>
                <c:ptCount val="9"/>
                <c:pt idx="0">
                  <c:v>1.87</c:v>
                </c:pt>
                <c:pt idx="1">
                  <c:v>2.17</c:v>
                </c:pt>
                <c:pt idx="2">
                  <c:v>1.41</c:v>
                </c:pt>
                <c:pt idx="3">
                  <c:v>2</c:v>
                </c:pt>
                <c:pt idx="4">
                  <c:v>1.6300000000000001</c:v>
                </c:pt>
                <c:pt idx="5">
                  <c:v>1.1399999999999886</c:v>
                </c:pt>
                <c:pt idx="6">
                  <c:v>1.9300000000000095</c:v>
                </c:pt>
                <c:pt idx="7">
                  <c:v>1.51</c:v>
                </c:pt>
                <c:pt idx="8">
                  <c:v>1.1100000000000001</c:v>
                </c:pt>
              </c:numCache>
            </c:numRef>
          </c:val>
        </c:ser>
        <c:ser>
          <c:idx val="1"/>
          <c:order val="1"/>
          <c:tx>
            <c:strRef>
              <c:f>Munka4!$C$1</c:f>
              <c:strCache>
                <c:ptCount val="1"/>
                <c:pt idx="0">
                  <c:v>üzleti élet</c:v>
                </c:pt>
              </c:strCache>
            </c:strRef>
          </c:tx>
          <c:cat>
            <c:strRef>
              <c:f>Munka4!$A$2:$A$10</c:f>
              <c:strCache>
                <c:ptCount val="9"/>
                <c:pt idx="0">
                  <c:v>Debrecen                           </c:v>
                </c:pt>
                <c:pt idx="1">
                  <c:v>Szeged                             </c:v>
                </c:pt>
                <c:pt idx="2">
                  <c:v>Miskolc                            </c:v>
                </c:pt>
                <c:pt idx="3">
                  <c:v>Pécs                               </c:v>
                </c:pt>
                <c:pt idx="4">
                  <c:v>Győr                               </c:v>
                </c:pt>
                <c:pt idx="5">
                  <c:v>Tatabánya                          </c:v>
                </c:pt>
                <c:pt idx="6">
                  <c:v>Veszprém                           </c:v>
                </c:pt>
                <c:pt idx="7">
                  <c:v>Székesfehérvár                     </c:v>
                </c:pt>
                <c:pt idx="8">
                  <c:v>Kőszeg                             </c:v>
                </c:pt>
              </c:strCache>
            </c:strRef>
          </c:cat>
          <c:val>
            <c:numRef>
              <c:f>Munka4!$C$2:$C$10</c:f>
              <c:numCache>
                <c:formatCode>General</c:formatCode>
                <c:ptCount val="9"/>
                <c:pt idx="0">
                  <c:v>1.61</c:v>
                </c:pt>
                <c:pt idx="1">
                  <c:v>1.62</c:v>
                </c:pt>
                <c:pt idx="2">
                  <c:v>1.25</c:v>
                </c:pt>
                <c:pt idx="3">
                  <c:v>1.47</c:v>
                </c:pt>
                <c:pt idx="4">
                  <c:v>1.7500000000000007</c:v>
                </c:pt>
                <c:pt idx="5">
                  <c:v>1.6300000000000001</c:v>
                </c:pt>
                <c:pt idx="6">
                  <c:v>1.6500000000000001</c:v>
                </c:pt>
                <c:pt idx="7">
                  <c:v>1.53</c:v>
                </c:pt>
                <c:pt idx="8">
                  <c:v>1.1700000000000021</c:v>
                </c:pt>
              </c:numCache>
            </c:numRef>
          </c:val>
        </c:ser>
        <c:ser>
          <c:idx val="2"/>
          <c:order val="2"/>
          <c:tx>
            <c:strRef>
              <c:f>Munka4!$D$1</c:f>
              <c:strCache>
                <c:ptCount val="1"/>
                <c:pt idx="0">
                  <c:v>városi szolg.</c:v>
                </c:pt>
              </c:strCache>
            </c:strRef>
          </c:tx>
          <c:cat>
            <c:strRef>
              <c:f>Munka4!$A$2:$A$10</c:f>
              <c:strCache>
                <c:ptCount val="9"/>
                <c:pt idx="0">
                  <c:v>Debrecen                           </c:v>
                </c:pt>
                <c:pt idx="1">
                  <c:v>Szeged                             </c:v>
                </c:pt>
                <c:pt idx="2">
                  <c:v>Miskolc                            </c:v>
                </c:pt>
                <c:pt idx="3">
                  <c:v>Pécs                               </c:v>
                </c:pt>
                <c:pt idx="4">
                  <c:v>Győr                               </c:v>
                </c:pt>
                <c:pt idx="5">
                  <c:v>Tatabánya                          </c:v>
                </c:pt>
                <c:pt idx="6">
                  <c:v>Veszprém                           </c:v>
                </c:pt>
                <c:pt idx="7">
                  <c:v>Székesfehérvár                     </c:v>
                </c:pt>
                <c:pt idx="8">
                  <c:v>Kőszeg                             </c:v>
                </c:pt>
              </c:strCache>
            </c:strRef>
          </c:cat>
          <c:val>
            <c:numRef>
              <c:f>Munka4!$D$2:$D$10</c:f>
              <c:numCache>
                <c:formatCode>General</c:formatCode>
                <c:ptCount val="9"/>
                <c:pt idx="0">
                  <c:v>1.1800000000000102</c:v>
                </c:pt>
                <c:pt idx="1">
                  <c:v>1.1900000000000102</c:v>
                </c:pt>
                <c:pt idx="2">
                  <c:v>1.25</c:v>
                </c:pt>
                <c:pt idx="3">
                  <c:v>1.1700000000000021</c:v>
                </c:pt>
                <c:pt idx="4">
                  <c:v>1.21</c:v>
                </c:pt>
                <c:pt idx="5">
                  <c:v>1</c:v>
                </c:pt>
                <c:pt idx="6">
                  <c:v>1.22</c:v>
                </c:pt>
                <c:pt idx="7">
                  <c:v>1.32</c:v>
                </c:pt>
                <c:pt idx="8">
                  <c:v>0.96000000000000063</c:v>
                </c:pt>
              </c:numCache>
            </c:numRef>
          </c:val>
        </c:ser>
        <c:ser>
          <c:idx val="3"/>
          <c:order val="3"/>
          <c:tx>
            <c:strRef>
              <c:f>Munka4!$E$1</c:f>
              <c:strCache>
                <c:ptCount val="1"/>
                <c:pt idx="0">
                  <c:v>kommunikáció</c:v>
                </c:pt>
              </c:strCache>
            </c:strRef>
          </c:tx>
          <c:cat>
            <c:strRef>
              <c:f>Munka4!$A$2:$A$10</c:f>
              <c:strCache>
                <c:ptCount val="9"/>
                <c:pt idx="0">
                  <c:v>Debrecen                           </c:v>
                </c:pt>
                <c:pt idx="1">
                  <c:v>Szeged                             </c:v>
                </c:pt>
                <c:pt idx="2">
                  <c:v>Miskolc                            </c:v>
                </c:pt>
                <c:pt idx="3">
                  <c:v>Pécs                               </c:v>
                </c:pt>
                <c:pt idx="4">
                  <c:v>Győr                               </c:v>
                </c:pt>
                <c:pt idx="5">
                  <c:v>Tatabánya                          </c:v>
                </c:pt>
                <c:pt idx="6">
                  <c:v>Veszprém                           </c:v>
                </c:pt>
                <c:pt idx="7">
                  <c:v>Székesfehérvár                     </c:v>
                </c:pt>
                <c:pt idx="8">
                  <c:v>Kőszeg                             </c:v>
                </c:pt>
              </c:strCache>
            </c:strRef>
          </c:cat>
          <c:val>
            <c:numRef>
              <c:f>Munka4!$E$2:$E$10</c:f>
              <c:numCache>
                <c:formatCode>General</c:formatCode>
                <c:ptCount val="9"/>
                <c:pt idx="0">
                  <c:v>0.83000000000000063</c:v>
                </c:pt>
                <c:pt idx="1">
                  <c:v>0.98</c:v>
                </c:pt>
                <c:pt idx="2">
                  <c:v>0.94000000000000061</c:v>
                </c:pt>
                <c:pt idx="3">
                  <c:v>0.96000000000000063</c:v>
                </c:pt>
                <c:pt idx="4">
                  <c:v>1.05</c:v>
                </c:pt>
                <c:pt idx="5">
                  <c:v>0.98</c:v>
                </c:pt>
                <c:pt idx="6">
                  <c:v>0.93</c:v>
                </c:pt>
                <c:pt idx="7">
                  <c:v>1.06</c:v>
                </c:pt>
                <c:pt idx="8">
                  <c:v>0.83000000000000063</c:v>
                </c:pt>
              </c:numCache>
            </c:numRef>
          </c:val>
        </c:ser>
        <c:ser>
          <c:idx val="4"/>
          <c:order val="4"/>
          <c:tx>
            <c:strRef>
              <c:f>Munka4!$F$1</c:f>
              <c:strCache>
                <c:ptCount val="1"/>
                <c:pt idx="0">
                  <c:v>közlekedés</c:v>
                </c:pt>
              </c:strCache>
            </c:strRef>
          </c:tx>
          <c:cat>
            <c:strRef>
              <c:f>Munka4!$A$2:$A$10</c:f>
              <c:strCache>
                <c:ptCount val="9"/>
                <c:pt idx="0">
                  <c:v>Debrecen                           </c:v>
                </c:pt>
                <c:pt idx="1">
                  <c:v>Szeged                             </c:v>
                </c:pt>
                <c:pt idx="2">
                  <c:v>Miskolc                            </c:v>
                </c:pt>
                <c:pt idx="3">
                  <c:v>Pécs                               </c:v>
                </c:pt>
                <c:pt idx="4">
                  <c:v>Győr                               </c:v>
                </c:pt>
                <c:pt idx="5">
                  <c:v>Tatabánya                          </c:v>
                </c:pt>
                <c:pt idx="6">
                  <c:v>Veszprém                           </c:v>
                </c:pt>
                <c:pt idx="7">
                  <c:v>Székesfehérvár                     </c:v>
                </c:pt>
                <c:pt idx="8">
                  <c:v>Kőszeg                             </c:v>
                </c:pt>
              </c:strCache>
            </c:strRef>
          </c:cat>
          <c:val>
            <c:numRef>
              <c:f>Munka4!$F$2:$F$10</c:f>
              <c:numCache>
                <c:formatCode>General</c:formatCode>
                <c:ptCount val="9"/>
                <c:pt idx="0">
                  <c:v>0.5900000000000003</c:v>
                </c:pt>
                <c:pt idx="1">
                  <c:v>0.54</c:v>
                </c:pt>
                <c:pt idx="2">
                  <c:v>0.6200000000000051</c:v>
                </c:pt>
                <c:pt idx="3">
                  <c:v>0.71000000000000063</c:v>
                </c:pt>
                <c:pt idx="4">
                  <c:v>0.56999999999999995</c:v>
                </c:pt>
                <c:pt idx="5">
                  <c:v>0.49000000000000032</c:v>
                </c:pt>
                <c:pt idx="6">
                  <c:v>0.70000000000000062</c:v>
                </c:pt>
                <c:pt idx="7">
                  <c:v>0.8</c:v>
                </c:pt>
                <c:pt idx="8">
                  <c:v>0.44000000000000017</c:v>
                </c:pt>
              </c:numCache>
            </c:numRef>
          </c:val>
        </c:ser>
        <c:ser>
          <c:idx val="5"/>
          <c:order val="5"/>
          <c:tx>
            <c:strRef>
              <c:f>Munka4!$G$1</c:f>
              <c:strCache>
                <c:ptCount val="1"/>
                <c:pt idx="0">
                  <c:v>energia</c:v>
                </c:pt>
              </c:strCache>
            </c:strRef>
          </c:tx>
          <c:cat>
            <c:strRef>
              <c:f>Munka4!$A$2:$A$10</c:f>
              <c:strCache>
                <c:ptCount val="9"/>
                <c:pt idx="0">
                  <c:v>Debrecen                           </c:v>
                </c:pt>
                <c:pt idx="1">
                  <c:v>Szeged                             </c:v>
                </c:pt>
                <c:pt idx="2">
                  <c:v>Miskolc                            </c:v>
                </c:pt>
                <c:pt idx="3">
                  <c:v>Pécs                               </c:v>
                </c:pt>
                <c:pt idx="4">
                  <c:v>Győr                               </c:v>
                </c:pt>
                <c:pt idx="5">
                  <c:v>Tatabánya                          </c:v>
                </c:pt>
                <c:pt idx="6">
                  <c:v>Veszprém                           </c:v>
                </c:pt>
                <c:pt idx="7">
                  <c:v>Székesfehérvár                     </c:v>
                </c:pt>
                <c:pt idx="8">
                  <c:v>Kőszeg                             </c:v>
                </c:pt>
              </c:strCache>
            </c:strRef>
          </c:cat>
          <c:val>
            <c:numRef>
              <c:f>Munka4!$G$2:$G$10</c:f>
              <c:numCache>
                <c:formatCode>General</c:formatCode>
                <c:ptCount val="9"/>
                <c:pt idx="0">
                  <c:v>0.26</c:v>
                </c:pt>
                <c:pt idx="1">
                  <c:v>0.32000000000000289</c:v>
                </c:pt>
                <c:pt idx="2">
                  <c:v>0.29000000000000031</c:v>
                </c:pt>
                <c:pt idx="3">
                  <c:v>0.32000000000000289</c:v>
                </c:pt>
                <c:pt idx="4">
                  <c:v>0.28000000000000008</c:v>
                </c:pt>
                <c:pt idx="5">
                  <c:v>0.17</c:v>
                </c:pt>
                <c:pt idx="6">
                  <c:v>0.28000000000000008</c:v>
                </c:pt>
                <c:pt idx="7">
                  <c:v>0.25</c:v>
                </c:pt>
                <c:pt idx="8">
                  <c:v>0.22000000000000008</c:v>
                </c:pt>
              </c:numCache>
            </c:numRef>
          </c:val>
        </c:ser>
        <c:ser>
          <c:idx val="6"/>
          <c:order val="6"/>
          <c:tx>
            <c:strRef>
              <c:f>Munka4!$H$1</c:f>
              <c:strCache>
                <c:ptCount val="1"/>
                <c:pt idx="0">
                  <c:v>vízgazdálkodás</c:v>
                </c:pt>
              </c:strCache>
            </c:strRef>
          </c:tx>
          <c:cat>
            <c:strRef>
              <c:f>Munka4!$A$2:$A$10</c:f>
              <c:strCache>
                <c:ptCount val="9"/>
                <c:pt idx="0">
                  <c:v>Debrecen                           </c:v>
                </c:pt>
                <c:pt idx="1">
                  <c:v>Szeged                             </c:v>
                </c:pt>
                <c:pt idx="2">
                  <c:v>Miskolc                            </c:v>
                </c:pt>
                <c:pt idx="3">
                  <c:v>Pécs                               </c:v>
                </c:pt>
                <c:pt idx="4">
                  <c:v>Győr                               </c:v>
                </c:pt>
                <c:pt idx="5">
                  <c:v>Tatabánya                          </c:v>
                </c:pt>
                <c:pt idx="6">
                  <c:v>Veszprém                           </c:v>
                </c:pt>
                <c:pt idx="7">
                  <c:v>Székesfehérvár                     </c:v>
                </c:pt>
                <c:pt idx="8">
                  <c:v>Kőszeg                             </c:v>
                </c:pt>
              </c:strCache>
            </c:strRef>
          </c:cat>
          <c:val>
            <c:numRef>
              <c:f>Munka4!$H$2:$H$10</c:f>
              <c:numCache>
                <c:formatCode>General</c:formatCode>
                <c:ptCount val="9"/>
                <c:pt idx="0">
                  <c:v>5.0000000000000093E-2</c:v>
                </c:pt>
                <c:pt idx="1">
                  <c:v>5.0000000000000093E-2</c:v>
                </c:pt>
                <c:pt idx="2">
                  <c:v>5.0000000000000093E-2</c:v>
                </c:pt>
                <c:pt idx="3">
                  <c:v>6.0000000000000102E-2</c:v>
                </c:pt>
                <c:pt idx="4">
                  <c:v>5.0000000000000093E-2</c:v>
                </c:pt>
                <c:pt idx="5">
                  <c:v>6.0000000000000102E-2</c:v>
                </c:pt>
                <c:pt idx="6">
                  <c:v>5.0000000000000093E-2</c:v>
                </c:pt>
                <c:pt idx="7">
                  <c:v>5.0000000000000093E-2</c:v>
                </c:pt>
                <c:pt idx="8">
                  <c:v>7.0000000000000034E-2</c:v>
                </c:pt>
              </c:numCache>
            </c:numRef>
          </c:val>
        </c:ser>
        <c:overlap val="100"/>
        <c:axId val="79422208"/>
        <c:axId val="79423744"/>
      </c:barChart>
      <c:catAx>
        <c:axId val="79422208"/>
        <c:scaling>
          <c:orientation val="minMax"/>
        </c:scaling>
        <c:axPos val="b"/>
        <c:tickLblPos val="nextTo"/>
        <c:txPr>
          <a:bodyPr rot="5400000" vert="horz"/>
          <a:lstStyle/>
          <a:p>
            <a:pPr>
              <a:defRPr/>
            </a:pPr>
            <a:endParaRPr lang="hu-HU"/>
          </a:p>
        </c:txPr>
        <c:crossAx val="79423744"/>
        <c:crosses val="autoZero"/>
        <c:auto val="1"/>
        <c:lblAlgn val="ctr"/>
        <c:lblOffset val="100"/>
      </c:catAx>
      <c:valAx>
        <c:axId val="79423744"/>
        <c:scaling>
          <c:orientation val="minMax"/>
        </c:scaling>
        <c:axPos val="l"/>
        <c:majorGridlines/>
        <c:numFmt formatCode="General" sourceLinked="1"/>
        <c:tickLblPos val="nextTo"/>
        <c:crossAx val="7942220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306F5D1-9CDC-4FB8-9FBC-4181380F7C6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2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14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5C6852-BD07-4465-A8E7-9F91121EA79F}" type="slidenum">
              <a:rPr lang="hu-HU" smtClean="0"/>
              <a:pPr/>
              <a:t>15</a:t>
            </a:fld>
            <a:endParaRPr lang="hu-HU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5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6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7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8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9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87B098-AC50-4CC2-9045-DB808D3833BF}" type="slidenum">
              <a:rPr lang="en-US"/>
              <a:pPr/>
              <a:t>10</a:t>
            </a:fld>
            <a:endParaRPr lang="en-US"/>
          </a:p>
        </p:txBody>
      </p:sp>
      <p:sp>
        <p:nvSpPr>
          <p:cNvPr id="569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 sz="100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11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48BF6-BE76-4BAF-A74C-C5E68FAF0A1B}" type="slidenum">
              <a:rPr lang="hu-HU" smtClean="0"/>
              <a:pPr/>
              <a:t>13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 rot="16200000">
            <a:off x="-1212056" y="2732882"/>
            <a:ext cx="2701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u-HU" sz="1200" i="1">
                <a:solidFill>
                  <a:srgbClr val="404040"/>
                </a:solidFill>
              </a:rPr>
              <a:t>MTA Regionális Kutatások Központja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>
                <a:solidFill>
                  <a:srgbClr val="000000"/>
                </a:solidFill>
              </a:defRPr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 b="1"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C6429F6-08D8-4E44-A572-78117587D23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240A0-42EF-4664-9F95-7024D60BD19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892925" y="0"/>
            <a:ext cx="2144713" cy="61261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283325" cy="61261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FB8BD-A03E-4EC4-9586-D58301F2D1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217F4-BC8B-447D-A457-5C6CB5AFD7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25F30-7EDD-48FD-BDFD-599137EA5A7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06281-9ED3-4D69-9B18-DE985C5FA2F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032FF-40CF-4521-880B-2681185B982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8BA62-A474-4890-94D4-E8EAF564349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D0068-A038-465F-8B81-C7635586F3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894A50-B11E-40C5-BD12-3A03FC80ECB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3B4F93-440E-486A-89EE-2DB51563449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31913" y="0"/>
            <a:ext cx="7705725" cy="76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87700" y="6584950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84950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9F10F74-DE51-4A6A-9E46-8F404B6DBA7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 rot="16200000">
            <a:off x="-1212056" y="2732882"/>
            <a:ext cx="27019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hu-HU" sz="1200" i="1">
                <a:solidFill>
                  <a:srgbClr val="404040"/>
                </a:solidFill>
              </a:rPr>
              <a:t>MTA Regionális Kutatások Központja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barsib@rkk.hu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2/2c/RitaHoustonEvacuation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1412875"/>
            <a:ext cx="8820150" cy="1080021"/>
          </a:xfrm>
        </p:spPr>
        <p:txBody>
          <a:bodyPr/>
          <a:lstStyle/>
          <a:p>
            <a:pPr eaLnBrk="1" hangingPunct="1">
              <a:defRPr/>
            </a:pP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„</a:t>
            </a:r>
            <a:r>
              <a:rPr lang="hu-HU" sz="3200" dirty="0" err="1" smtClean="0"/>
              <a:t>Smart</a:t>
            </a:r>
            <a:r>
              <a:rPr lang="hu-HU" sz="3200" dirty="0" smtClean="0"/>
              <a:t> </a:t>
            </a:r>
            <a:r>
              <a:rPr lang="hu-HU" sz="3200" dirty="0" err="1" smtClean="0"/>
              <a:t>cities</a:t>
            </a:r>
            <a:r>
              <a:rPr lang="hu-HU" sz="3200" dirty="0" smtClean="0"/>
              <a:t>” – „okos” városok</a:t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/>
            </a:r>
            <a:br>
              <a:rPr lang="hu-HU" sz="3200" dirty="0" smtClean="0"/>
            </a:br>
            <a:r>
              <a:rPr lang="hu-HU" sz="3200" dirty="0" smtClean="0"/>
              <a:t>Horváthné Dr. Barsi Boglárka</a:t>
            </a:r>
            <a:br>
              <a:rPr lang="hu-HU" sz="3200" dirty="0" smtClean="0"/>
            </a:br>
            <a:r>
              <a:rPr lang="hu-HU" sz="2000" dirty="0" smtClean="0"/>
              <a:t>tudományos munkatárs</a:t>
            </a:r>
            <a:br>
              <a:rPr lang="hu-HU" sz="2000" dirty="0" smtClean="0"/>
            </a:br>
            <a:r>
              <a:rPr lang="hu-HU" sz="2000" dirty="0" smtClean="0"/>
              <a:t>MTA KRTK RKI</a:t>
            </a:r>
            <a:endParaRPr lang="en-GB" sz="3400" cap="small" dirty="0" smtClean="0">
              <a:solidFill>
                <a:srgbClr val="00823B"/>
              </a:solidFill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00562" y="7000900"/>
            <a:ext cx="5643563" cy="4000500"/>
          </a:xfrm>
        </p:spPr>
        <p:txBody>
          <a:bodyPr/>
          <a:lstStyle/>
          <a:p>
            <a:pPr eaLnBrk="1" hangingPunct="1">
              <a:defRPr/>
            </a:pPr>
            <a:endParaRPr lang="hu-HU" sz="3200" i="1" dirty="0" smtClean="0"/>
          </a:p>
          <a:p>
            <a:pPr eaLnBrk="1" hangingPunct="1">
              <a:defRPr/>
            </a:pPr>
            <a:r>
              <a:rPr lang="hu-HU" sz="2000" dirty="0" smtClean="0">
                <a:latin typeface="Arial" charset="0"/>
              </a:rPr>
              <a:t>.</a:t>
            </a:r>
            <a:endParaRPr lang="en-GB" sz="2000" dirty="0" smtClean="0">
              <a:latin typeface="Arial" charset="0"/>
            </a:endParaRPr>
          </a:p>
        </p:txBody>
      </p:sp>
      <p:pic>
        <p:nvPicPr>
          <p:cNvPr id="16388" name="Picture 9" descr="logo_NYU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2339975" y="260350"/>
            <a:ext cx="5335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dirty="0"/>
              <a:t>MTA </a:t>
            </a:r>
            <a:r>
              <a:rPr lang="hu-HU" sz="1800" dirty="0" smtClean="0"/>
              <a:t>KRTK RKI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1800" dirty="0"/>
              <a:t>Nyugat-magyarországi Tudományos </a:t>
            </a:r>
            <a:r>
              <a:rPr lang="hu-HU" sz="1800" dirty="0" smtClean="0"/>
              <a:t>Osztály, </a:t>
            </a:r>
            <a:r>
              <a:rPr lang="hu-HU" sz="1800" dirty="0"/>
              <a:t>Győr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214346" y="4786322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2012. </a:t>
            </a:r>
            <a:r>
              <a:rPr lang="hu-HU" sz="2800" b="1" kern="0" dirty="0" smtClean="0">
                <a:solidFill>
                  <a:srgbClr val="000000"/>
                </a:solidFill>
                <a:latin typeface="+mn-lt"/>
              </a:rPr>
              <a:t>n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ovember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23.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Győr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5300_25201_slide7_0707r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02175" y="4572008"/>
            <a:ext cx="4441825" cy="2285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51" name="AutoShape 31"/>
          <p:cNvSpPr>
            <a:spLocks noChangeArrowheads="1"/>
          </p:cNvSpPr>
          <p:nvPr/>
        </p:nvSpPr>
        <p:spPr bwMode="auto">
          <a:xfrm>
            <a:off x="1847850" y="1485900"/>
            <a:ext cx="5448300" cy="4762500"/>
          </a:xfrm>
          <a:prstGeom prst="triangle">
            <a:avLst>
              <a:gd name="adj" fmla="val 503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3373438"/>
            <a:ext cx="2673350" cy="1185862"/>
          </a:xfrm>
          <a:noFill/>
          <a:ln/>
        </p:spPr>
        <p:txBody>
          <a:bodyPr/>
          <a:lstStyle/>
          <a:p>
            <a:pPr marL="173038" indent="-173038">
              <a:buFont typeface="Wingdings" pitchFamily="2" charset="2"/>
              <a:buNone/>
            </a:pPr>
            <a:r>
              <a:rPr lang="hu-HU" sz="1800"/>
              <a:t>Felhasználói rendszerek</a:t>
            </a:r>
          </a:p>
          <a:p>
            <a:pPr marL="173038" indent="-173038"/>
            <a:r>
              <a:rPr lang="hu-HU" sz="1800"/>
              <a:t>Állampolgárok</a:t>
            </a:r>
          </a:p>
          <a:p>
            <a:pPr marL="173038" indent="-173038"/>
            <a:r>
              <a:rPr lang="hu-HU" sz="1800"/>
              <a:t>Vállalkozások</a:t>
            </a:r>
            <a:endParaRPr lang="en-US" sz="1800"/>
          </a:p>
        </p:txBody>
      </p:sp>
      <p:sp>
        <p:nvSpPr>
          <p:cNvPr id="568324" name="Rectangle 4"/>
          <p:cNvSpPr>
            <a:spLocks noChangeArrowheads="1"/>
          </p:cNvSpPr>
          <p:nvPr/>
        </p:nvSpPr>
        <p:spPr bwMode="auto">
          <a:xfrm>
            <a:off x="533400" y="4973638"/>
            <a:ext cx="164465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Aft>
                <a:spcPct val="3500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hu-HU" sz="1800" b="0">
                <a:latin typeface="Gill Sans" pitchFamily="34" charset="0"/>
              </a:rPr>
              <a:t>Infrastruktúrális rendszerek</a:t>
            </a:r>
          </a:p>
        </p:txBody>
      </p:sp>
      <p:sp>
        <p:nvSpPr>
          <p:cNvPr id="568339" name="Line 19"/>
          <p:cNvSpPr>
            <a:spLocks noChangeShapeType="1"/>
          </p:cNvSpPr>
          <p:nvPr/>
        </p:nvSpPr>
        <p:spPr bwMode="auto">
          <a:xfrm>
            <a:off x="4111625" y="3970338"/>
            <a:ext cx="188913" cy="322262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8340" name="Line 20"/>
          <p:cNvSpPr>
            <a:spLocks noChangeShapeType="1"/>
          </p:cNvSpPr>
          <p:nvPr/>
        </p:nvSpPr>
        <p:spPr bwMode="auto">
          <a:xfrm>
            <a:off x="3544888" y="4513263"/>
            <a:ext cx="298450" cy="103187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8341" name="Line 21"/>
          <p:cNvSpPr>
            <a:spLocks noChangeShapeType="1"/>
          </p:cNvSpPr>
          <p:nvPr/>
        </p:nvSpPr>
        <p:spPr bwMode="auto">
          <a:xfrm flipH="1">
            <a:off x="4833938" y="4000500"/>
            <a:ext cx="284162" cy="344488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8342" name="Line 22"/>
          <p:cNvSpPr>
            <a:spLocks noChangeShapeType="1"/>
          </p:cNvSpPr>
          <p:nvPr/>
        </p:nvSpPr>
        <p:spPr bwMode="auto">
          <a:xfrm flipV="1">
            <a:off x="5054600" y="4586288"/>
            <a:ext cx="415925" cy="74612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8343" name="Line 23"/>
          <p:cNvSpPr>
            <a:spLocks noChangeShapeType="1"/>
          </p:cNvSpPr>
          <p:nvPr/>
        </p:nvSpPr>
        <p:spPr bwMode="auto">
          <a:xfrm flipH="1">
            <a:off x="4527550" y="5378450"/>
            <a:ext cx="7938" cy="338138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8344" name="Line 24"/>
          <p:cNvSpPr>
            <a:spLocks noChangeShapeType="1"/>
          </p:cNvSpPr>
          <p:nvPr/>
        </p:nvSpPr>
        <p:spPr bwMode="auto">
          <a:xfrm flipH="1">
            <a:off x="3624263" y="5064125"/>
            <a:ext cx="258762" cy="190500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8345" name="Line 25"/>
          <p:cNvSpPr>
            <a:spLocks noChangeShapeType="1"/>
          </p:cNvSpPr>
          <p:nvPr/>
        </p:nvSpPr>
        <p:spPr bwMode="auto">
          <a:xfrm>
            <a:off x="5046663" y="5064125"/>
            <a:ext cx="369887" cy="190500"/>
          </a:xfrm>
          <a:prstGeom prst="lin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828675" y="4686300"/>
            <a:ext cx="7086600" cy="323850"/>
            <a:chOff x="522" y="3060"/>
            <a:chExt cx="4464" cy="204"/>
          </a:xfrm>
        </p:grpSpPr>
        <p:sp>
          <p:nvSpPr>
            <p:cNvPr id="568352" name="Rectangle 32"/>
            <p:cNvSpPr>
              <a:spLocks noChangeArrowheads="1"/>
            </p:cNvSpPr>
            <p:nvPr/>
          </p:nvSpPr>
          <p:spPr bwMode="auto">
            <a:xfrm>
              <a:off x="522" y="3060"/>
              <a:ext cx="4452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68346" name="Line 26"/>
            <p:cNvSpPr>
              <a:spLocks noChangeShapeType="1"/>
            </p:cNvSpPr>
            <p:nvPr/>
          </p:nvSpPr>
          <p:spPr bwMode="auto">
            <a:xfrm>
              <a:off x="648" y="3150"/>
              <a:ext cx="4338" cy="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568348" name="Picture 9" descr="sp_3is_intell_k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7263" y="4692650"/>
            <a:ext cx="295275" cy="311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568349" name="Picture 8" descr="sp_3is_instru_k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9438" y="4694238"/>
            <a:ext cx="328612" cy="307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pic>
        <p:nvPicPr>
          <p:cNvPr id="568350" name="Picture 10" descr="sp_3is_interc_k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21138" y="4692650"/>
            <a:ext cx="307975" cy="311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828675" y="2771775"/>
            <a:ext cx="7086600" cy="323850"/>
            <a:chOff x="522" y="3060"/>
            <a:chExt cx="4464" cy="204"/>
          </a:xfrm>
        </p:grpSpPr>
        <p:sp>
          <p:nvSpPr>
            <p:cNvPr id="568355" name="Rectangle 35"/>
            <p:cNvSpPr>
              <a:spLocks noChangeArrowheads="1"/>
            </p:cNvSpPr>
            <p:nvPr/>
          </p:nvSpPr>
          <p:spPr bwMode="auto">
            <a:xfrm>
              <a:off x="522" y="3060"/>
              <a:ext cx="4452" cy="20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68356" name="Line 36"/>
            <p:cNvSpPr>
              <a:spLocks noChangeShapeType="1"/>
            </p:cNvSpPr>
            <p:nvPr/>
          </p:nvSpPr>
          <p:spPr bwMode="auto">
            <a:xfrm>
              <a:off x="648" y="3150"/>
              <a:ext cx="4338" cy="4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prstDash val="lgDash"/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68328" name="Oval 8"/>
          <p:cNvSpPr>
            <a:spLocks noChangeArrowheads="1"/>
          </p:cNvSpPr>
          <p:nvPr/>
        </p:nvSpPr>
        <p:spPr bwMode="auto">
          <a:xfrm>
            <a:off x="3390900" y="3667125"/>
            <a:ext cx="2427288" cy="2268538"/>
          </a:xfrm>
          <a:prstGeom prst="ellips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68329" name="Oval 9"/>
          <p:cNvSpPr>
            <a:spLocks noChangeAspect="1" noChangeArrowheads="1"/>
          </p:cNvSpPr>
          <p:nvPr/>
        </p:nvSpPr>
        <p:spPr bwMode="auto">
          <a:xfrm>
            <a:off x="3443288" y="3722688"/>
            <a:ext cx="2308225" cy="2154237"/>
          </a:xfrm>
          <a:prstGeom prst="ellips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68330" name="Oval 10"/>
          <p:cNvSpPr>
            <a:spLocks noChangeAspect="1" noChangeArrowheads="1"/>
          </p:cNvSpPr>
          <p:nvPr/>
        </p:nvSpPr>
        <p:spPr bwMode="auto">
          <a:xfrm>
            <a:off x="3328988" y="3606800"/>
            <a:ext cx="2551112" cy="2382838"/>
          </a:xfrm>
          <a:prstGeom prst="ellipse">
            <a:avLst/>
          </a:prstGeom>
          <a:noFill/>
          <a:ln w="28575">
            <a:solidFill>
              <a:srgbClr val="C0C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pic>
        <p:nvPicPr>
          <p:cNvPr id="568331" name="Picture 11" descr="Icon_Transportati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40363" y="5180013"/>
            <a:ext cx="503237" cy="468312"/>
          </a:xfrm>
          <a:prstGeom prst="rect">
            <a:avLst/>
          </a:prstGeom>
          <a:noFill/>
        </p:spPr>
      </p:pic>
      <p:pic>
        <p:nvPicPr>
          <p:cNvPr id="568332" name="Picture 12" descr="EandU_060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92600" y="5718175"/>
            <a:ext cx="503238" cy="469900"/>
          </a:xfrm>
          <a:prstGeom prst="rect">
            <a:avLst/>
          </a:prstGeom>
          <a:noFill/>
        </p:spPr>
      </p:pic>
      <p:pic>
        <p:nvPicPr>
          <p:cNvPr id="568333" name="Picture 13" descr="Healthcare_060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133725" y="4192588"/>
            <a:ext cx="531813" cy="496887"/>
          </a:xfrm>
          <a:prstGeom prst="rect">
            <a:avLst/>
          </a:prstGeom>
          <a:noFill/>
        </p:spPr>
      </p:pic>
      <p:pic>
        <p:nvPicPr>
          <p:cNvPr id="568334" name="Picture 14" descr="Telecom_0608b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98813" y="5129213"/>
            <a:ext cx="501650" cy="468312"/>
          </a:xfrm>
          <a:prstGeom prst="rect">
            <a:avLst/>
          </a:prstGeom>
          <a:noFill/>
        </p:spPr>
      </p:pic>
      <p:pic>
        <p:nvPicPr>
          <p:cNvPr id="568335" name="Picture 15" descr="Education_060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95925" y="4264025"/>
            <a:ext cx="500063" cy="466725"/>
          </a:xfrm>
          <a:prstGeom prst="rect">
            <a:avLst/>
          </a:prstGeom>
          <a:noFill/>
        </p:spPr>
      </p:pic>
      <p:pic>
        <p:nvPicPr>
          <p:cNvPr id="568336" name="Picture 16" descr="PublicSafety_060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363" y="3533775"/>
            <a:ext cx="501650" cy="468313"/>
          </a:xfrm>
          <a:prstGeom prst="rect">
            <a:avLst/>
          </a:prstGeom>
          <a:noFill/>
        </p:spPr>
      </p:pic>
      <p:pic>
        <p:nvPicPr>
          <p:cNvPr id="568337" name="Picture 17" descr="Government_0608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89363" y="3524250"/>
            <a:ext cx="495300" cy="461963"/>
          </a:xfrm>
          <a:prstGeom prst="rect">
            <a:avLst/>
          </a:prstGeom>
          <a:noFill/>
        </p:spPr>
      </p:pic>
      <p:sp>
        <p:nvSpPr>
          <p:cNvPr id="568338" name="Oval 18"/>
          <p:cNvSpPr>
            <a:spLocks noChangeAspect="1" noChangeArrowheads="1"/>
          </p:cNvSpPr>
          <p:nvPr/>
        </p:nvSpPr>
        <p:spPr bwMode="auto">
          <a:xfrm>
            <a:off x="3970338" y="4257675"/>
            <a:ext cx="1138237" cy="1116013"/>
          </a:xfrm>
          <a:prstGeom prst="ellipse">
            <a:avLst/>
          </a:prstGeom>
          <a:noFill/>
          <a:ln w="28575">
            <a:solidFill>
              <a:srgbClr val="C0C0C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568357" name="Rectangle 37"/>
          <p:cNvSpPr>
            <a:spLocks noChangeArrowheads="1"/>
          </p:cNvSpPr>
          <p:nvPr/>
        </p:nvSpPr>
        <p:spPr bwMode="auto">
          <a:xfrm>
            <a:off x="495300" y="1592263"/>
            <a:ext cx="19304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Aft>
                <a:spcPct val="35000"/>
              </a:spcAft>
              <a:buClr>
                <a:schemeClr val="accent2"/>
              </a:buClr>
              <a:buFont typeface="Wingdings" pitchFamily="2" charset="2"/>
              <a:buNone/>
            </a:pPr>
            <a:r>
              <a:rPr lang="hu-HU" sz="1800" b="0" dirty="0">
                <a:latin typeface="Gill Sans" pitchFamily="34" charset="0"/>
              </a:rPr>
              <a:t>A város küldetése és irányítása</a:t>
            </a:r>
          </a:p>
        </p:txBody>
      </p:sp>
      <p:pic>
        <p:nvPicPr>
          <p:cNvPr id="568358" name="Picture 38" descr="compassros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267200" y="2066925"/>
            <a:ext cx="611188" cy="638175"/>
          </a:xfrm>
          <a:prstGeom prst="rect">
            <a:avLst/>
          </a:prstGeom>
          <a:noFill/>
        </p:spPr>
      </p:pic>
      <p:sp>
        <p:nvSpPr>
          <p:cNvPr id="568362" name="Text Box 42"/>
          <p:cNvSpPr txBox="1">
            <a:spLocks noChangeArrowheads="1"/>
          </p:cNvSpPr>
          <p:nvPr/>
        </p:nvSpPr>
        <p:spPr bwMode="auto">
          <a:xfrm>
            <a:off x="3524250" y="3295650"/>
            <a:ext cx="1123950" cy="2143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800">
                <a:solidFill>
                  <a:schemeClr val="bg1"/>
                </a:solidFill>
              </a:rPr>
              <a:t>Közszolgáltatások</a:t>
            </a:r>
          </a:p>
        </p:txBody>
      </p:sp>
      <p:sp>
        <p:nvSpPr>
          <p:cNvPr id="568363" name="Text Box 43"/>
          <p:cNvSpPr txBox="1">
            <a:spLocks noChangeArrowheads="1"/>
          </p:cNvSpPr>
          <p:nvPr/>
        </p:nvSpPr>
        <p:spPr bwMode="auto">
          <a:xfrm>
            <a:off x="4714875" y="3295650"/>
            <a:ext cx="895350" cy="2143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800">
                <a:solidFill>
                  <a:schemeClr val="bg1"/>
                </a:solidFill>
              </a:rPr>
              <a:t>Közbiztonság</a:t>
            </a:r>
          </a:p>
        </p:txBody>
      </p:sp>
      <p:sp>
        <p:nvSpPr>
          <p:cNvPr id="568364" name="Text Box 44"/>
          <p:cNvSpPr txBox="1">
            <a:spLocks noChangeArrowheads="1"/>
          </p:cNvSpPr>
          <p:nvPr/>
        </p:nvSpPr>
        <p:spPr bwMode="auto">
          <a:xfrm>
            <a:off x="2228850" y="5619750"/>
            <a:ext cx="1133475" cy="2143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800">
                <a:solidFill>
                  <a:schemeClr val="bg1"/>
                </a:solidFill>
              </a:rPr>
              <a:t>Telekommunikáció</a:t>
            </a:r>
          </a:p>
        </p:txBody>
      </p:sp>
      <p:sp>
        <p:nvSpPr>
          <p:cNvPr id="568365" name="Text Box 45"/>
          <p:cNvSpPr txBox="1">
            <a:spLocks noChangeArrowheads="1"/>
          </p:cNvSpPr>
          <p:nvPr/>
        </p:nvSpPr>
        <p:spPr bwMode="auto">
          <a:xfrm>
            <a:off x="3676650" y="4295775"/>
            <a:ext cx="1028700" cy="3365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800">
                <a:solidFill>
                  <a:schemeClr val="bg1"/>
                </a:solidFill>
              </a:rPr>
              <a:t>Egészségügy és szociális ügyek</a:t>
            </a:r>
          </a:p>
        </p:txBody>
      </p:sp>
      <p:sp>
        <p:nvSpPr>
          <p:cNvPr id="568366" name="Text Box 46"/>
          <p:cNvSpPr txBox="1">
            <a:spLocks noChangeArrowheads="1"/>
          </p:cNvSpPr>
          <p:nvPr/>
        </p:nvSpPr>
        <p:spPr bwMode="auto">
          <a:xfrm>
            <a:off x="4829175" y="4381500"/>
            <a:ext cx="647700" cy="2143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800">
                <a:solidFill>
                  <a:schemeClr val="bg1"/>
                </a:solidFill>
              </a:rPr>
              <a:t>Oktatás</a:t>
            </a:r>
          </a:p>
        </p:txBody>
      </p:sp>
      <p:sp>
        <p:nvSpPr>
          <p:cNvPr id="568367" name="Text Box 47"/>
          <p:cNvSpPr txBox="1">
            <a:spLocks noChangeArrowheads="1"/>
          </p:cNvSpPr>
          <p:nvPr/>
        </p:nvSpPr>
        <p:spPr bwMode="auto">
          <a:xfrm>
            <a:off x="5934075" y="5572125"/>
            <a:ext cx="809625" cy="2143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800">
                <a:solidFill>
                  <a:schemeClr val="bg1"/>
                </a:solidFill>
              </a:rPr>
              <a:t>Közlekedés</a:t>
            </a:r>
          </a:p>
        </p:txBody>
      </p:sp>
      <p:sp>
        <p:nvSpPr>
          <p:cNvPr id="568368" name="Text Box 48"/>
          <p:cNvSpPr txBox="1">
            <a:spLocks noChangeArrowheads="1"/>
          </p:cNvSpPr>
          <p:nvPr/>
        </p:nvSpPr>
        <p:spPr bwMode="auto">
          <a:xfrm>
            <a:off x="4010025" y="5448300"/>
            <a:ext cx="1133475" cy="2143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800">
                <a:solidFill>
                  <a:schemeClr val="bg1"/>
                </a:solidFill>
              </a:rPr>
              <a:t>Energia és vízügy</a:t>
            </a:r>
          </a:p>
        </p:txBody>
      </p:sp>
      <p:pic>
        <p:nvPicPr>
          <p:cNvPr id="44" name="Picture 9" descr="logo_NYUTI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Cím 1"/>
          <p:cNvSpPr txBox="1">
            <a:spLocks/>
          </p:cNvSpPr>
          <p:nvPr/>
        </p:nvSpPr>
        <p:spPr bwMode="auto">
          <a:xfrm>
            <a:off x="1547664" y="0"/>
            <a:ext cx="662473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város, mint komplex rendszer</a:t>
            </a:r>
            <a:endParaRPr kumimoji="0" lang="hu-HU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6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47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</a:t>
              </a:r>
              <a:endParaRPr lang="hu-HU" sz="1000" b="1" i="1" dirty="0"/>
            </a:p>
          </p:txBody>
        </p:sp>
        <p:sp>
          <p:nvSpPr>
            <p:cNvPr id="48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9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3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- 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2012. november 23.</a:t>
            </a:r>
            <a:endParaRPr lang="hu-HU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- 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2012- november 23..</a:t>
            </a:r>
            <a:endParaRPr lang="hu-HU" sz="1000" i="1" dirty="0"/>
          </a:p>
        </p:txBody>
      </p:sp>
      <p:sp>
        <p:nvSpPr>
          <p:cNvPr id="11" name="Cím 1"/>
          <p:cNvSpPr txBox="1">
            <a:spLocks/>
          </p:cNvSpPr>
          <p:nvPr/>
        </p:nvSpPr>
        <p:spPr bwMode="auto">
          <a:xfrm>
            <a:off x="1043608" y="0"/>
            <a:ext cx="7705725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városok vizsgálatának </a:t>
            </a:r>
            <a:r>
              <a:rPr kumimoji="0" lang="hu-H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eredményei</a:t>
            </a:r>
            <a:r>
              <a:rPr kumimoji="0" lang="hu-HU" sz="36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hu-HU" sz="3600" b="1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Kép 19"/>
          <p:cNvGraphicFramePr>
            <a:graphicFrameLocks/>
          </p:cNvGraphicFramePr>
          <p:nvPr/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városok a nemzetközi gyakorlathoz képest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E217F4-BC8B-447D-A457-5C6CB5AFD769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10298"/>
          <a:stretch>
            <a:fillRect/>
          </a:stretch>
        </p:blipFill>
        <p:spPr bwMode="auto">
          <a:xfrm>
            <a:off x="142844" y="1357298"/>
            <a:ext cx="8858312" cy="3930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- 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2012. november 23.</a:t>
            </a:r>
            <a:endParaRPr lang="hu-HU" sz="1000" i="1" dirty="0"/>
          </a:p>
        </p:txBody>
      </p:sp>
      <p:sp>
        <p:nvSpPr>
          <p:cNvPr id="11" name="Cím 1"/>
          <p:cNvSpPr txBox="1">
            <a:spLocks/>
          </p:cNvSpPr>
          <p:nvPr/>
        </p:nvSpPr>
        <p:spPr bwMode="auto">
          <a:xfrm>
            <a:off x="1043608" y="0"/>
            <a:ext cx="7705725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városok vizsgálatának </a:t>
            </a:r>
            <a:r>
              <a:rPr kumimoji="0" lang="hu-HU" sz="36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eredményei</a:t>
            </a:r>
            <a:r>
              <a:rPr kumimoji="0" lang="hu-HU" sz="36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hu-HU" sz="3600" b="1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1916832"/>
            <a:ext cx="5208587" cy="369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 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- 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2012. november 23..</a:t>
            </a:r>
            <a:endParaRPr lang="hu-HU" sz="1000" i="1" dirty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899592" y="0"/>
            <a:ext cx="7705725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Projektötletek</a:t>
            </a:r>
            <a:endParaRPr kumimoji="0" lang="hu-HU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67544" y="1412776"/>
            <a:ext cx="82296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457200" eaLnBrk="0" hangingPunct="0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400" b="1" kern="0" dirty="0" smtClean="0">
                <a:solidFill>
                  <a:srgbClr val="000000"/>
                </a:solidFill>
                <a:latin typeface="Arial Narrow" pitchFamily="34" charset="0"/>
              </a:rPr>
              <a:t>Hiányzó ágazati stratégiák pótlása: </a:t>
            </a:r>
            <a:br>
              <a:rPr lang="hu-HU" sz="2400" b="1" kern="0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hu-HU" sz="2400" b="1" kern="0" dirty="0" smtClean="0">
                <a:solidFill>
                  <a:srgbClr val="000000"/>
                </a:solidFill>
                <a:latin typeface="Arial Narrow" pitchFamily="34" charset="0"/>
              </a:rPr>
              <a:t>       pl. gazdaságfejlesztési, közlekedési, energia</a:t>
            </a:r>
          </a:p>
          <a:p>
            <a:pPr lvl="0" indent="-457200" eaLnBrk="0" hangingPunct="0">
              <a:lnSpc>
                <a:spcPct val="114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u-HU" sz="2400" b="1" kern="0" dirty="0" smtClean="0">
                <a:solidFill>
                  <a:srgbClr val="000000"/>
                </a:solidFill>
                <a:latin typeface="Arial Narrow" pitchFamily="34" charset="0"/>
              </a:rPr>
              <a:t>A </a:t>
            </a:r>
            <a:r>
              <a:rPr lang="hu-HU" sz="2400" b="1" kern="0" dirty="0">
                <a:solidFill>
                  <a:srgbClr val="000000"/>
                </a:solidFill>
                <a:latin typeface="Arial Narrow" pitchFamily="34" charset="0"/>
              </a:rPr>
              <a:t>kommunikációs </a:t>
            </a:r>
            <a:r>
              <a:rPr lang="hu-HU" sz="2400" b="1" kern="0" dirty="0" smtClean="0">
                <a:solidFill>
                  <a:srgbClr val="000000"/>
                </a:solidFill>
                <a:latin typeface="Arial Narrow" pitchFamily="34" charset="0"/>
              </a:rPr>
              <a:t>infrastruktúra fejlesztése:</a:t>
            </a:r>
            <a:br>
              <a:rPr lang="hu-HU" sz="2400" b="1" kern="0" dirty="0" smtClean="0">
                <a:solidFill>
                  <a:srgbClr val="000000"/>
                </a:solidFill>
                <a:latin typeface="Arial Narrow" pitchFamily="34" charset="0"/>
              </a:rPr>
            </a:br>
            <a:r>
              <a:rPr lang="hu-HU" sz="2400" b="1" kern="0" dirty="0" smtClean="0">
                <a:solidFill>
                  <a:srgbClr val="000000"/>
                </a:solidFill>
                <a:latin typeface="Arial Narrow" pitchFamily="34" charset="0"/>
              </a:rPr>
              <a:t>       elsősorban </a:t>
            </a:r>
            <a:r>
              <a:rPr lang="hu-HU" sz="2400" b="1" kern="0" dirty="0">
                <a:solidFill>
                  <a:srgbClr val="000000"/>
                </a:solidFill>
                <a:latin typeface="Arial Narrow" pitchFamily="34" charset="0"/>
              </a:rPr>
              <a:t>a szélessávú internet és </a:t>
            </a:r>
            <a:r>
              <a:rPr lang="hu-HU" sz="2400" b="1" kern="0" dirty="0" err="1" smtClean="0">
                <a:solidFill>
                  <a:srgbClr val="000000"/>
                </a:solidFill>
                <a:latin typeface="Arial Narrow" pitchFamily="34" charset="0"/>
              </a:rPr>
              <a:t>wi-fi</a:t>
            </a:r>
            <a:endParaRPr kumimoji="0" lang="hu-HU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</a:endParaRPr>
          </a:p>
          <a:p>
            <a:pPr marL="0" marR="0" lvl="0" indent="-457200" defTabSz="914400" rtl="0" eaLnBrk="0" fontAlgn="base" latinLnBrk="0" hangingPunct="0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Intelligens városüzemeltetés (nem csak a város hatékonyabb</a:t>
            </a:r>
            <a:b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működését segíti elő, de hozzájárul a gyenge városi identitás,</a:t>
            </a:r>
            <a:b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kötődés erősítéséhez is).</a:t>
            </a:r>
          </a:p>
          <a:p>
            <a:pPr marL="0" marR="0" lvl="0" indent="-457200" defTabSz="914400" rtl="0" eaLnBrk="0" fontAlgn="base" latinLnBrk="0" hangingPunct="0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Intelligens közlekedés (a közösségi közlekedés optimalizálása).</a:t>
            </a:r>
          </a:p>
          <a:p>
            <a:pPr marL="0" marR="0" lvl="0" indent="-457200" defTabSz="914400" rtl="0" eaLnBrk="0" fontAlgn="base" latinLnBrk="0" hangingPunct="0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Intelligens turizmus (új technológiák alkalmazása a marketing,</a:t>
            </a:r>
            <a:b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az információ szolgáltatás területén).</a:t>
            </a:r>
          </a:p>
          <a:p>
            <a:pPr marL="0" marR="0" lvl="0" indent="-457200" defTabSz="914400" rtl="0" eaLnBrk="0" fontAlgn="base" latinLnBrk="0" hangingPunct="0">
              <a:lnSpc>
                <a:spcPct val="114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Intelligens városi közigazgatás (e-önkormányzat). </a:t>
            </a:r>
            <a:endParaRPr kumimoji="0" lang="hu-HU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38915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38918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 </a:t>
              </a:r>
              <a:endParaRPr lang="hu-HU" sz="1000" b="1" i="1" dirty="0"/>
            </a:p>
          </p:txBody>
        </p:sp>
        <p:sp>
          <p:nvSpPr>
            <p:cNvPr id="38919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8921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3891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Rectangle 10"/>
          <p:cNvSpPr>
            <a:spLocks noChangeArrowheads="1"/>
          </p:cNvSpPr>
          <p:nvPr/>
        </p:nvSpPr>
        <p:spPr bwMode="auto">
          <a:xfrm>
            <a:off x="2286000" y="214313"/>
            <a:ext cx="5335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dirty="0"/>
              <a:t>MTA </a:t>
            </a:r>
            <a:r>
              <a:rPr lang="hu-HU" sz="1800" dirty="0" smtClean="0"/>
              <a:t>KRTK RKI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1800" dirty="0"/>
              <a:t>Nyugat-magyarországi Tudományos </a:t>
            </a:r>
            <a:r>
              <a:rPr lang="hu-HU" sz="1800" dirty="0" smtClean="0"/>
              <a:t>Osztály, </a:t>
            </a:r>
            <a:r>
              <a:rPr lang="hu-HU" sz="1800" dirty="0"/>
              <a:t>Győr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23528" y="1556792"/>
            <a:ext cx="85689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3600" b="1" kern="0" cap="small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„</a:t>
            </a:r>
            <a:r>
              <a:rPr lang="hu-HU" sz="3600" b="1" kern="0" cap="small" dirty="0" err="1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Smart</a:t>
            </a:r>
            <a:r>
              <a:rPr lang="hu-HU" sz="3600" b="1" kern="0" cap="small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 </a:t>
            </a:r>
            <a:r>
              <a:rPr lang="hu-HU" sz="3600" b="1" kern="0" cap="small" dirty="0" err="1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cities</a:t>
            </a:r>
            <a:r>
              <a:rPr lang="hu-HU" sz="3600" b="1" kern="0" cap="small" dirty="0" smtClean="0">
                <a:solidFill>
                  <a:srgbClr val="FF0000"/>
                </a:solidFill>
                <a:latin typeface="Verdana" pitchFamily="34" charset="0"/>
                <a:ea typeface="+mj-ea"/>
                <a:cs typeface="+mj-cs"/>
              </a:rPr>
              <a:t> – Okos városok”</a:t>
            </a:r>
          </a:p>
          <a:p>
            <a:pPr algn="ctr">
              <a:defRPr/>
            </a:pPr>
            <a:endParaRPr lang="hu-HU" sz="2800" b="1" kern="0" dirty="0" smtClean="0">
              <a:solidFill>
                <a:srgbClr val="006E54"/>
              </a:solidFill>
              <a:latin typeface="Verdana" pitchFamily="34" charset="0"/>
              <a:ea typeface="+mj-ea"/>
              <a:cs typeface="+mj-cs"/>
            </a:endParaRPr>
          </a:p>
          <a:p>
            <a:pPr algn="ctr">
              <a:defRPr/>
            </a:pPr>
            <a:endParaRPr lang="hu-HU" sz="2800" b="1" kern="0" dirty="0">
              <a:solidFill>
                <a:srgbClr val="006E54"/>
              </a:solidFill>
              <a:latin typeface="Verdana" pitchFamily="34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hu-HU" sz="2800" b="1" kern="0" dirty="0" smtClean="0">
                <a:solidFill>
                  <a:srgbClr val="006E54"/>
                </a:solidFill>
                <a:latin typeface="Verdana" pitchFamily="34" charset="0"/>
                <a:ea typeface="+mj-ea"/>
                <a:cs typeface="+mj-cs"/>
              </a:rPr>
              <a:t>Elmélet – Módszertan – Források – Külföldi jó gyakorlatok – </a:t>
            </a:r>
            <a:br>
              <a:rPr lang="hu-HU" sz="2800" b="1" kern="0" dirty="0" smtClean="0">
                <a:solidFill>
                  <a:srgbClr val="006E54"/>
                </a:solidFill>
                <a:latin typeface="Verdana" pitchFamily="34" charset="0"/>
                <a:ea typeface="+mj-ea"/>
                <a:cs typeface="+mj-cs"/>
              </a:rPr>
            </a:br>
            <a:r>
              <a:rPr lang="hu-HU" sz="2800" b="1" kern="0" dirty="0" smtClean="0">
                <a:solidFill>
                  <a:srgbClr val="006E54"/>
                </a:solidFill>
                <a:latin typeface="Verdana" pitchFamily="34" charset="0"/>
                <a:ea typeface="+mj-ea"/>
                <a:cs typeface="+mj-cs"/>
              </a:rPr>
              <a:t>Hazai esettanulmányok</a:t>
            </a:r>
          </a:p>
          <a:p>
            <a:pPr algn="ctr">
              <a:defRPr/>
            </a:pPr>
            <a:endParaRPr lang="hu-HU" sz="2800" b="1" kern="0" dirty="0" smtClean="0">
              <a:solidFill>
                <a:srgbClr val="006E54"/>
              </a:solidFill>
              <a:latin typeface="Verdana" pitchFamily="34" charset="0"/>
              <a:ea typeface="+mj-ea"/>
              <a:cs typeface="+mj-cs"/>
            </a:endParaRPr>
          </a:p>
          <a:p>
            <a:pPr>
              <a:defRPr/>
            </a:pPr>
            <a:r>
              <a:rPr lang="en-GB" sz="1400" b="1" kern="0" dirty="0" smtClean="0">
                <a:solidFill>
                  <a:srgbClr val="006E54"/>
                </a:solidFill>
                <a:latin typeface="Verdana" pitchFamily="34" charset="0"/>
              </a:rPr>
              <a:t>http://www-05.ibm.com/hu/download/IBM_SmarterCity_20110721.pdf</a:t>
            </a:r>
          </a:p>
          <a:p>
            <a:pPr algn="ctr">
              <a:defRPr/>
            </a:pPr>
            <a:endParaRPr lang="hu-HU" sz="2800" b="1" kern="0" dirty="0" smtClean="0">
              <a:solidFill>
                <a:srgbClr val="006E54"/>
              </a:solidFill>
              <a:latin typeface="Verdana" pitchFamily="34" charset="0"/>
              <a:ea typeface="+mj-ea"/>
              <a:cs typeface="+mj-cs"/>
            </a:endParaRPr>
          </a:p>
          <a:p>
            <a:pPr algn="ctr">
              <a:defRPr/>
            </a:pPr>
            <a:endParaRPr lang="hu-HU" sz="2800" b="1" kern="0" dirty="0" smtClean="0">
              <a:solidFill>
                <a:srgbClr val="006E54"/>
              </a:solidFill>
              <a:latin typeface="Verdana" pitchFamily="34" charset="0"/>
              <a:ea typeface="+mj-ea"/>
              <a:cs typeface="+mj-cs"/>
            </a:endParaRPr>
          </a:p>
          <a:p>
            <a:pPr algn="ctr">
              <a:defRPr/>
            </a:pPr>
            <a:endParaRPr lang="de-AT" sz="2800" b="1" kern="0" dirty="0">
              <a:solidFill>
                <a:srgbClr val="006E54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- 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2012. november 23..</a:t>
            </a:r>
            <a:endParaRPr lang="hu-HU" sz="1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9" descr="logo_NYU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10"/>
          <p:cNvSpPr>
            <a:spLocks noChangeArrowheads="1"/>
          </p:cNvSpPr>
          <p:nvPr/>
        </p:nvSpPr>
        <p:spPr bwMode="auto">
          <a:xfrm>
            <a:off x="2286000" y="214313"/>
            <a:ext cx="5335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sz="1800" dirty="0"/>
              <a:t>MTA </a:t>
            </a:r>
            <a:r>
              <a:rPr lang="hu-HU" sz="1800" dirty="0" smtClean="0"/>
              <a:t>KRTK RKI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1800" dirty="0"/>
              <a:t>Nyugat-magyarországi Tudományos </a:t>
            </a:r>
            <a:r>
              <a:rPr lang="hu-HU" sz="1800" dirty="0" smtClean="0"/>
              <a:t>Osztály, </a:t>
            </a:r>
            <a:r>
              <a:rPr lang="hu-HU" sz="1800" dirty="0"/>
              <a:t>Győr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685800" y="1905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hu-HU" sz="2800" b="1" kern="0" dirty="0">
                <a:solidFill>
                  <a:srgbClr val="006E54"/>
                </a:solidFill>
                <a:latin typeface="Verdana" pitchFamily="34" charset="0"/>
                <a:ea typeface="+mj-ea"/>
                <a:cs typeface="+mj-cs"/>
              </a:rPr>
              <a:t>KÖSZÖNÖM MEGTISZTELŐ FIGYELMÜKET</a:t>
            </a:r>
            <a:r>
              <a:rPr lang="de-AT" sz="2800" b="1" kern="0" dirty="0">
                <a:solidFill>
                  <a:srgbClr val="006E54"/>
                </a:solidFill>
                <a:latin typeface="Verdana" pitchFamily="34" charset="0"/>
                <a:ea typeface="+mj-ea"/>
                <a:cs typeface="+mj-cs"/>
              </a:rPr>
              <a:t>!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3860800"/>
            <a:ext cx="914400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hu-HU" sz="2400" b="1" dirty="0" smtClean="0">
                <a:latin typeface="Book Antiqua" pitchFamily="18" charset="0"/>
              </a:rPr>
              <a:t>Horváthné Dr. Barsi Boglárka </a:t>
            </a:r>
            <a:endParaRPr lang="en-GB" sz="2400" b="1" dirty="0">
              <a:latin typeface="Book Antiqua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hu-HU" sz="2000" i="1" dirty="0" smtClean="0">
                <a:latin typeface="Book Antiqua" pitchFamily="18" charset="0"/>
              </a:rPr>
              <a:t>tudományos munkatárs</a:t>
            </a:r>
            <a:endParaRPr lang="hu-HU" sz="2000" i="1" dirty="0">
              <a:latin typeface="Book Antiqua" pitchFamily="18" charset="0"/>
            </a:endParaRPr>
          </a:p>
          <a:p>
            <a:pPr algn="ctr">
              <a:spcBef>
                <a:spcPct val="20000"/>
              </a:spcBef>
            </a:pPr>
            <a:endParaRPr lang="hu-HU" sz="2000" dirty="0">
              <a:latin typeface="Book Antiqua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hu-HU" sz="1800" b="1" dirty="0">
                <a:latin typeface="Times New Roman" pitchFamily="18" charset="0"/>
              </a:rPr>
              <a:t>MTA </a:t>
            </a:r>
            <a:r>
              <a:rPr lang="hu-HU" sz="1800" b="1" dirty="0" smtClean="0">
                <a:latin typeface="Times New Roman" pitchFamily="18" charset="0"/>
              </a:rPr>
              <a:t>KRTK </a:t>
            </a:r>
            <a:r>
              <a:rPr lang="hu-HU" sz="1800" b="1" dirty="0">
                <a:latin typeface="Times New Roman" pitchFamily="18" charset="0"/>
              </a:rPr>
              <a:t>Nyugat-magyarországi Tudományos </a:t>
            </a:r>
            <a:r>
              <a:rPr lang="hu-HU" sz="1800" b="1" dirty="0" smtClean="0">
                <a:latin typeface="Times New Roman" pitchFamily="18" charset="0"/>
              </a:rPr>
              <a:t>Osztály</a:t>
            </a:r>
            <a:endParaRPr lang="hu-HU" sz="1800" b="1" dirty="0">
              <a:latin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hu-HU" sz="1800" dirty="0">
                <a:latin typeface="Times New Roman" pitchFamily="18" charset="0"/>
              </a:rPr>
              <a:t>H-9022 Győr, Liszt F. u. 10., Tel: +36 96 516 570, Fax: +36 96 516 579</a:t>
            </a:r>
          </a:p>
          <a:p>
            <a:pPr algn="ctr">
              <a:spcBef>
                <a:spcPct val="20000"/>
              </a:spcBef>
            </a:pPr>
            <a:r>
              <a:rPr lang="hu-HU" sz="1800" dirty="0">
                <a:latin typeface="Times New Roman" pitchFamily="18" charset="0"/>
              </a:rPr>
              <a:t>E-mail:</a:t>
            </a:r>
            <a:r>
              <a:rPr lang="hu-HU" sz="1800" dirty="0">
                <a:solidFill>
                  <a:schemeClr val="accent2"/>
                </a:solidFill>
                <a:latin typeface="Times New Roman" pitchFamily="18" charset="0"/>
              </a:rPr>
              <a:t> </a:t>
            </a:r>
            <a:r>
              <a:rPr lang="hu-HU" sz="1800" b="1" dirty="0" err="1" smtClean="0">
                <a:solidFill>
                  <a:srgbClr val="3333FF"/>
                </a:solidFill>
                <a:latin typeface="Times New Roman" pitchFamily="18" charset="0"/>
                <a:hlinkClick r:id="rId3"/>
              </a:rPr>
              <a:t>barsib</a:t>
            </a:r>
            <a:r>
              <a:rPr lang="hu-HU" sz="1800" b="1" dirty="0" smtClean="0">
                <a:solidFill>
                  <a:srgbClr val="3333FF"/>
                </a:solidFill>
                <a:latin typeface="Times New Roman" pitchFamily="18" charset="0"/>
                <a:hlinkClick r:id="rId3"/>
              </a:rPr>
              <a:t>@</a:t>
            </a:r>
            <a:r>
              <a:rPr lang="hu-HU" sz="1800" b="1" dirty="0" err="1" smtClean="0">
                <a:solidFill>
                  <a:srgbClr val="3333FF"/>
                </a:solidFill>
                <a:latin typeface="Times New Roman" pitchFamily="18" charset="0"/>
                <a:hlinkClick r:id="rId3"/>
              </a:rPr>
              <a:t>rkk.hu</a:t>
            </a:r>
            <a:r>
              <a:rPr lang="hu-HU" sz="1800" b="1" dirty="0" smtClean="0">
                <a:solidFill>
                  <a:srgbClr val="3333FF"/>
                </a:solidFill>
                <a:latin typeface="Times New Roman" pitchFamily="18" charset="0"/>
              </a:rPr>
              <a:t> web</a:t>
            </a:r>
            <a:r>
              <a:rPr lang="hu-HU" sz="1800" b="1" dirty="0">
                <a:solidFill>
                  <a:srgbClr val="3333FF"/>
                </a:solidFill>
                <a:latin typeface="Times New Roman" pitchFamily="18" charset="0"/>
              </a:rPr>
              <a:t>: </a:t>
            </a:r>
            <a:r>
              <a:rPr lang="hu-HU" sz="1800" b="1" dirty="0" err="1">
                <a:solidFill>
                  <a:srgbClr val="3333FF"/>
                </a:solidFill>
                <a:latin typeface="Times New Roman" pitchFamily="18" charset="0"/>
              </a:rPr>
              <a:t>www.nyuti.rkk.hu</a:t>
            </a:r>
            <a:endParaRPr lang="hu-HU" sz="1800" b="1" dirty="0">
              <a:solidFill>
                <a:srgbClr val="3333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18435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Dr. 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– „okos” városok Győr 2012. november 23. .</a:t>
            </a:r>
            <a:endParaRPr lang="hu-HU" sz="1000" i="1" dirty="0"/>
          </a:p>
        </p:txBody>
      </p:sp>
      <p:sp>
        <p:nvSpPr>
          <p:cNvPr id="13" name="Cím 1"/>
          <p:cNvSpPr txBox="1">
            <a:spLocks/>
          </p:cNvSpPr>
          <p:nvPr/>
        </p:nvSpPr>
        <p:spPr bwMode="auto">
          <a:xfrm>
            <a:off x="1331640" y="0"/>
            <a:ext cx="6336431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kutatás célja</a:t>
            </a:r>
            <a:endParaRPr kumimoji="0" lang="hu-HU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Tartalom helye 2"/>
          <p:cNvSpPr txBox="1">
            <a:spLocks/>
          </p:cNvSpPr>
          <p:nvPr/>
        </p:nvSpPr>
        <p:spPr bwMode="auto">
          <a:xfrm>
            <a:off x="395536" y="126876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kutatás során a „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city” definíciójából kiindulva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áttekintettük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 magyar város 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(Debrecen, Szeged, Pécs,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Veszprém, Győr, Tatabánya,    Székesfehérvár,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Miskolc, Kőszeg) versenyképességét.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Kialakítottuk az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értékelés módszertanát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 elvégzett helyzetfeltárás alapján megfogalmazásra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kerültek a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fejlesztési irányok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a város stratégiai céljai,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jövőképe figyelembe vételével stratégiai és projekt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javaslatok készültek el. 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Forráslehetőségek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feltárása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eredmények megjelenítése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smart</a:t>
            </a:r>
            <a:r>
              <a:rPr lang="hu-HU" dirty="0" smtClean="0"/>
              <a:t> city fogalma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4FAC-9E16-4299-9B4C-A7914C59A1FF}" type="slidenum">
              <a:rPr lang="hu-HU" smtClean="0"/>
              <a:pPr/>
              <a:t>3</a:t>
            </a:fld>
            <a:endParaRPr lang="hu-HU"/>
          </a:p>
        </p:txBody>
      </p:sp>
      <p:pic>
        <p:nvPicPr>
          <p:cNvPr id="7" name="Tartalom helye 6" descr="Új kép (3)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0862" y="1600200"/>
            <a:ext cx="5862275" cy="4525963"/>
          </a:xfrm>
        </p:spPr>
      </p:pic>
      <p:sp>
        <p:nvSpPr>
          <p:cNvPr id="9" name="Szövegdoboz 8"/>
          <p:cNvSpPr txBox="1"/>
          <p:nvPr/>
        </p:nvSpPr>
        <p:spPr>
          <a:xfrm>
            <a:off x="785786" y="1214422"/>
            <a:ext cx="72152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tudás növekedése növeli a regionális és a városi jövedelmet</a:t>
            </a:r>
            <a:endParaRPr lang="hu-HU" dirty="0"/>
          </a:p>
        </p:txBody>
      </p:sp>
      <p:pic>
        <p:nvPicPr>
          <p:cNvPr id="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– „okos” városok Győr, 2012. november 23.</a:t>
            </a:r>
            <a:endParaRPr lang="hu-HU" sz="1000" i="1" dirty="0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0" y="6381750"/>
            <a:ext cx="22669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hu-HU" sz="1000" b="1" i="1" dirty="0"/>
              <a:t>© </a:t>
            </a:r>
            <a:r>
              <a:rPr lang="hu-HU" sz="1000" b="1" i="1" dirty="0" smtClean="0"/>
              <a:t>Dr. Barsi</a:t>
            </a:r>
            <a:endParaRPr lang="hu-HU" sz="1000" b="1" i="1" dirty="0"/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Dr. Barsi</a:t>
              </a:r>
              <a:endParaRPr lang="hu-HU" sz="1000" b="1" i="1" dirty="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4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smart</a:t>
            </a:r>
            <a:r>
              <a:rPr lang="hu-HU" dirty="0" smtClean="0"/>
              <a:t> city fogalma</a:t>
            </a:r>
            <a:endParaRPr lang="hu-HU" dirty="0"/>
          </a:p>
        </p:txBody>
      </p:sp>
      <p:pic>
        <p:nvPicPr>
          <p:cNvPr id="5" name="Tartalom helye 4" descr="Új kép (4)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714488"/>
            <a:ext cx="3977143" cy="2400000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54FAC-9E16-4299-9B4C-A7914C59A1FF}" type="slidenum">
              <a:rPr lang="hu-HU" smtClean="0"/>
              <a:pPr/>
              <a:t>4</a:t>
            </a:fld>
            <a:endParaRPr lang="hu-HU"/>
          </a:p>
        </p:txBody>
      </p:sp>
      <p:sp>
        <p:nvSpPr>
          <p:cNvPr id="6" name="Szövegdoboz 5"/>
          <p:cNvSpPr txBox="1"/>
          <p:nvPr/>
        </p:nvSpPr>
        <p:spPr>
          <a:xfrm>
            <a:off x="714348" y="1428736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városlakók arányának változása 1990 és 2050 között (előrejelzés)</a:t>
            </a:r>
            <a:endParaRPr lang="hu-HU" dirty="0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– „okos” városok Győr, 2012. november 23.</a:t>
            </a:r>
            <a:endParaRPr lang="hu-HU" sz="1000" i="1" dirty="0"/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0" y="6381750"/>
            <a:ext cx="226695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</a:pPr>
            <a:r>
              <a:rPr lang="hu-HU" sz="1000" b="1" i="1" dirty="0"/>
              <a:t>© </a:t>
            </a:r>
            <a:r>
              <a:rPr lang="hu-HU" sz="1000" b="1" i="1" dirty="0" smtClean="0"/>
              <a:t>Dr. Barsi</a:t>
            </a:r>
            <a:endParaRPr lang="hu-HU" sz="1000" b="1" i="1" dirty="0"/>
          </a:p>
        </p:txBody>
      </p:sp>
      <p:grpSp>
        <p:nvGrpSpPr>
          <p:cNvPr id="15" name="Group 26"/>
          <p:cNvGrpSpPr>
            <a:grpSpLocks/>
          </p:cNvGrpSpPr>
          <p:nvPr/>
        </p:nvGrpSpPr>
        <p:grpSpPr bwMode="auto">
          <a:xfrm>
            <a:off x="500034" y="4114800"/>
            <a:ext cx="3932238" cy="2743200"/>
            <a:chOff x="368" y="2502"/>
            <a:chExt cx="1633" cy="1106"/>
          </a:xfrm>
        </p:grpSpPr>
        <p:pic>
          <p:nvPicPr>
            <p:cNvPr id="16" name="Picture 20" descr="File:RitaHoustonEvacuation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68" y="2502"/>
              <a:ext cx="1633" cy="1106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</p:pic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369" y="2506"/>
              <a:ext cx="1166" cy="136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hu-HU" b="1" dirty="0" smtClean="0">
                  <a:solidFill>
                    <a:schemeClr val="bg1"/>
                  </a:solidFill>
                </a:rPr>
                <a:t>Nem ez…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8" name="Group 27"/>
          <p:cNvGrpSpPr>
            <a:grpSpLocks/>
          </p:cNvGrpSpPr>
          <p:nvPr/>
        </p:nvGrpSpPr>
        <p:grpSpPr bwMode="auto">
          <a:xfrm>
            <a:off x="4938712" y="4114800"/>
            <a:ext cx="4205288" cy="2743200"/>
            <a:chOff x="2592" y="2045"/>
            <a:chExt cx="2131" cy="1441"/>
          </a:xfrm>
        </p:grpSpPr>
        <p:pic>
          <p:nvPicPr>
            <p:cNvPr id="19" name="Picture 22" descr="2_Picture_006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92" y="2045"/>
              <a:ext cx="2131" cy="1441"/>
            </a:xfrm>
            <a:prstGeom prst="rect">
              <a:avLst/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</p:spPr>
        </p:pic>
        <p:sp>
          <p:nvSpPr>
            <p:cNvPr id="20" name="Text Box 23"/>
            <p:cNvSpPr txBox="1">
              <a:spLocks noChangeArrowheads="1"/>
            </p:cNvSpPr>
            <p:nvPr/>
          </p:nvSpPr>
          <p:spPr bwMode="auto">
            <a:xfrm>
              <a:off x="2650" y="2102"/>
              <a:ext cx="1166" cy="178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Wingdings" pitchFamily="2" charset="2"/>
                <a:buNone/>
              </a:pPr>
              <a:r>
                <a:rPr lang="en-US" b="1" dirty="0" smtClean="0">
                  <a:solidFill>
                    <a:schemeClr val="bg1"/>
                  </a:solidFill>
                </a:rPr>
                <a:t>...</a:t>
              </a:r>
              <a:r>
                <a:rPr lang="hu-HU" b="1" dirty="0" smtClean="0">
                  <a:solidFill>
                    <a:schemeClr val="bg1"/>
                  </a:solidFill>
                </a:rPr>
                <a:t>hanem ez</a:t>
              </a:r>
              <a:r>
                <a:rPr lang="en-US" b="1" dirty="0" smtClean="0">
                  <a:solidFill>
                    <a:schemeClr val="bg1"/>
                  </a:solidFill>
                </a:rPr>
                <a:t>!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0" y="6497637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Dr. </a:t>
              </a:r>
              <a:r>
                <a:rPr lang="hu-HU" sz="1000" b="1" i="1" dirty="0" smtClean="0"/>
                <a:t>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– „okos” városok </a:t>
            </a:r>
            <a:r>
              <a:rPr lang="hu-HU" sz="1000" i="1" dirty="0" smtClean="0"/>
              <a:t>Győr, 2012. november 23..</a:t>
            </a:r>
            <a:endParaRPr lang="hu-HU" sz="1000" i="1" dirty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1403648" y="0"/>
            <a:ext cx="7272535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városok vizsgálatának </a:t>
            </a:r>
            <a:r>
              <a:rPr kumimoji="0" lang="hu-HU" sz="3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módszertana</a:t>
            </a:r>
            <a:r>
              <a:rPr kumimoji="0" lang="hu-HU" sz="34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  <a:endParaRPr kumimoji="0" lang="hu-HU" sz="3400" b="1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57200" y="1412776"/>
            <a:ext cx="8229600" cy="471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Épít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 IBM </a:t>
            </a:r>
            <a:r>
              <a:rPr kumimoji="0" lang="hu-H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Smarter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City </a:t>
            </a:r>
            <a:r>
              <a:rPr kumimoji="0" lang="hu-HU" sz="28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Assessment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módszertanára.</a:t>
            </a: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Felhasználja a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nemzetközi és hazai városvizsgálatok</a:t>
            </a:r>
            <a:b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eredményeit, tapasztalatait. </a:t>
            </a: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Elemzésünk célja a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kiválasztott városok</a:t>
            </a:r>
            <a:b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„élhetőségének”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azaz több, kiválasztott dimenzióban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való teljesítményének bemutatása volt.</a:t>
            </a: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Törekvés: csak annyi szubjektív elem, mely feltétlenül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szükséges a városok „élhetőségének”, működésének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feltárásához, nem elveszítve ún. „kemény” mutatók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nyújtotta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objektivitás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lehetőségét.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– „okos” városok </a:t>
            </a:r>
            <a:r>
              <a:rPr lang="hu-HU" sz="1000" i="1" dirty="0" smtClean="0"/>
              <a:t>Győr, 2012. </a:t>
            </a:r>
            <a:r>
              <a:rPr lang="hu-HU" sz="1000" i="1" dirty="0" err="1" smtClean="0"/>
              <a:t>novermber</a:t>
            </a:r>
            <a:r>
              <a:rPr lang="hu-HU" sz="1000" i="1" dirty="0" smtClean="0"/>
              <a:t> 23. </a:t>
            </a:r>
            <a:endParaRPr lang="hu-HU" sz="1000" i="1" dirty="0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endParaRPr lang="hu-HU" sz="1000" i="1" dirty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1403648" y="0"/>
            <a:ext cx="7272535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városok vizsgálatának </a:t>
            </a:r>
            <a:r>
              <a:rPr kumimoji="0" lang="hu-HU" sz="3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módszertana</a:t>
            </a:r>
            <a:r>
              <a:rPr kumimoji="0" lang="hu-HU" sz="3400" b="1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  <a:endParaRPr kumimoji="0" lang="hu-HU" sz="3400" b="1" i="0" u="none" strike="noStrike" kern="0" cap="none" spc="0" normalizeH="0" baseline="-2500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artalom helye 2"/>
          <p:cNvSpPr txBox="1">
            <a:spLocks/>
          </p:cNvSpPr>
          <p:nvPr/>
        </p:nvSpPr>
        <p:spPr bwMode="auto">
          <a:xfrm>
            <a:off x="467544" y="1268760"/>
            <a:ext cx="8229600" cy="33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Közel 80 felhasznált mutató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a KSH, KSH T-Star,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GKIeNeT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és az MTA 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RKK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adatbázisaiból. Ezen kívül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dokumentum elemzés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személyes találkozók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Pontozás: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 városok minden alrendszer esetén külön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pontszámot kaptak. 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Súlyozás: 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 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összpontszámban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legnagyobb súllyal az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„emberek” és az üzleti élet alrendszer szerepelt. 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" name="Egyenes összekötő nyíllal 12"/>
          <p:cNvCxnSpPr/>
          <p:nvPr/>
        </p:nvCxnSpPr>
        <p:spPr>
          <a:xfrm rot="5400000">
            <a:off x="4500786" y="4724350"/>
            <a:ext cx="43204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1475656" y="4941168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dirty="0" smtClean="0"/>
              <a:t>A helyzetelemzésre alapozva megfogalmazhatóak a főbb fejlesztési irányok, építve a város jövőképére és stratégiai elképzeléseire.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-„okos”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2012. november 23..</a:t>
            </a:r>
            <a:endParaRPr lang="hu-HU" sz="1000" i="1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043608" y="0"/>
            <a:ext cx="7705725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vizsgált alrendszerek</a:t>
            </a:r>
            <a:endParaRPr kumimoji="0" lang="hu-HU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95536" y="1412776"/>
            <a:ext cx="822960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városok működését 7 alrendszer mentén vizsgáltuk: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 </a:t>
            </a: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„emberek” 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alrendszer, mely magába foglalja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a közbiztonságot, az egészségügyet és oktatást.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Üzleti alrendszer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mely tartalmazza a város üzleti életet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befolyásoló politikáját és szabályozási környezetét is.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Városi szolgáltatások 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alrendszer.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Közlekedési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alrendszer.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Kommunikációs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alrendszer.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Vízgazdálkodás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alrendszer.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Energiagazdálkodás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alrendszer. 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” - 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2012. november 23. .</a:t>
            </a:r>
            <a:endParaRPr lang="hu-HU" sz="1000" i="1" dirty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1187624" y="0"/>
            <a:ext cx="7705725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vizsgált szegmensek</a:t>
            </a:r>
            <a:endParaRPr kumimoji="0" lang="hu-HU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Az egyes alrendszereken belül 4 </a:t>
            </a:r>
            <a:r>
              <a:rPr kumimoji="0" lang="hu-HU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szegmenst</a:t>
            </a: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vizsgáltunk:</a:t>
            </a: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Előfeltételek,</a:t>
            </a: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Okos rendszerek,</a:t>
            </a:r>
          </a:p>
          <a:p>
            <a:pPr marL="0" marR="0" lvl="0" indent="-457200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Menedzsment rendszer </a:t>
            </a:r>
            <a:b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(külön kezeltük, nem került be a pontozásba),</a:t>
            </a:r>
          </a:p>
          <a:p>
            <a:pPr marL="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24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u-H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Kimenetel.</a:t>
            </a: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453188"/>
            <a:ext cx="9144000" cy="288925"/>
          </a:xfrm>
          <a:prstGeom prst="rect">
            <a:avLst/>
          </a:prstGeom>
          <a:solidFill>
            <a:srgbClr val="0080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-3175" y="6381750"/>
            <a:ext cx="9147175" cy="360363"/>
            <a:chOff x="-1" y="4020"/>
            <a:chExt cx="5762" cy="227"/>
          </a:xfrm>
        </p:grpSpPr>
        <p:sp>
          <p:nvSpPr>
            <p:cNvPr id="18439" name="Text Box 8"/>
            <p:cNvSpPr txBox="1">
              <a:spLocks noChangeArrowheads="1"/>
            </p:cNvSpPr>
            <p:nvPr/>
          </p:nvSpPr>
          <p:spPr bwMode="auto">
            <a:xfrm>
              <a:off x="1" y="4020"/>
              <a:ext cx="1428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b"/>
            <a:lstStyle/>
            <a:p>
              <a:pPr>
                <a:spcBef>
                  <a:spcPct val="50000"/>
                </a:spcBef>
              </a:pPr>
              <a:r>
                <a:rPr lang="hu-HU" sz="1000" b="1" i="1" dirty="0"/>
                <a:t>© </a:t>
              </a:r>
              <a:r>
                <a:rPr lang="hu-HU" sz="1000" b="1" i="1" dirty="0" smtClean="0"/>
                <a:t>Dr</a:t>
              </a:r>
              <a:r>
                <a:rPr lang="hu-HU" sz="1000" b="1" i="1" dirty="0" smtClean="0"/>
                <a:t>. Barsi</a:t>
              </a:r>
              <a:endParaRPr lang="hu-HU" sz="1000" b="1" i="1" dirty="0"/>
            </a:p>
          </p:txBody>
        </p:sp>
        <p:sp>
          <p:nvSpPr>
            <p:cNvPr id="18440" name="Line 9"/>
            <p:cNvSpPr>
              <a:spLocks noChangeShapeType="1"/>
            </p:cNvSpPr>
            <p:nvPr/>
          </p:nvSpPr>
          <p:spPr bwMode="auto">
            <a:xfrm>
              <a:off x="1" y="4247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8442" name="Line 11"/>
            <p:cNvSpPr>
              <a:spLocks noChangeShapeType="1"/>
            </p:cNvSpPr>
            <p:nvPr/>
          </p:nvSpPr>
          <p:spPr bwMode="auto">
            <a:xfrm>
              <a:off x="-1" y="4065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18436" name="Picture 9" descr="logo_NYU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75" y="0"/>
            <a:ext cx="8731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122488" y="6381750"/>
            <a:ext cx="6985000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50000"/>
              </a:spcBef>
            </a:pPr>
            <a:r>
              <a:rPr lang="hu-HU" sz="1000" i="1" dirty="0" smtClean="0"/>
              <a:t>„</a:t>
            </a:r>
            <a:r>
              <a:rPr lang="hu-HU" sz="1000" i="1" dirty="0" err="1" smtClean="0"/>
              <a:t>Smart</a:t>
            </a:r>
            <a:r>
              <a:rPr lang="hu-HU" sz="1000" i="1" dirty="0" smtClean="0"/>
              <a:t> </a:t>
            </a:r>
            <a:r>
              <a:rPr lang="hu-HU" sz="1000" i="1" dirty="0" err="1" smtClean="0"/>
              <a:t>cities</a:t>
            </a:r>
            <a:r>
              <a:rPr lang="hu-HU" sz="1000" i="1" dirty="0" smtClean="0"/>
              <a:t> – „okos” városok </a:t>
            </a:r>
            <a:r>
              <a:rPr lang="hu-HU" sz="1000" i="1" dirty="0"/>
              <a:t>– </a:t>
            </a:r>
            <a:r>
              <a:rPr lang="hu-HU" sz="1000" i="1" dirty="0" smtClean="0"/>
              <a:t>Győr, 2012. november 23..</a:t>
            </a:r>
            <a:endParaRPr lang="hu-HU" sz="1000" i="1" dirty="0"/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1187624" y="0"/>
            <a:ext cx="7705725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Értékelési</a:t>
            </a:r>
            <a:r>
              <a:rPr kumimoji="0" lang="hu-HU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szempontok – elemzendő területek</a:t>
            </a:r>
            <a:endParaRPr kumimoji="0" lang="hu-HU" sz="36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artalom helye 2"/>
          <p:cNvSpPr txBox="1">
            <a:spLocks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3" name="Group 3"/>
          <p:cNvGraphicFramePr>
            <a:graphicFrameLocks/>
          </p:cNvGraphicFramePr>
          <p:nvPr/>
        </p:nvGraphicFramePr>
        <p:xfrm>
          <a:off x="457200" y="1700808"/>
          <a:ext cx="8686800" cy="4492309"/>
        </p:xfrm>
        <a:graphic>
          <a:graphicData uri="http://schemas.openxmlformats.org/drawingml/2006/table">
            <a:tbl>
              <a:tblPr/>
              <a:tblGrid>
                <a:gridCol w="1096962"/>
                <a:gridCol w="1828800"/>
                <a:gridCol w="2103438"/>
                <a:gridCol w="1920875"/>
                <a:gridCol w="1736725"/>
              </a:tblGrid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Előfeltételek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Menedzsment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Smart rendszerek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Eredmények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Városi szolgáltatások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Önkormányzati kiadások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Önkormányzati alkalmazottak száma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Koordinált szolgáltatás nyújtás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Elektronikus önkormányzati megoldások és az infokommunikációs technológiák (ICT) használata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városi szolgáltatások nyújtásának hatékonysága és hatásossága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Emberek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Oktatásba, egészségügybe, ingatlan fejlesztésekbe, közbiztonságba és szociális ellátásba történő beruházások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oktatás / képzés, valamint az egészségügy stratégiai tervezése és menedzsmentje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ICT használata az oktatásban és az egészségügyben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Oktatási, egészségügyi, ingatlan fejlesztési, közbiztonsági és szociális eredmények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Vállalkozások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Finanszírozáshoz való hozzáférés, adminisztratív terhek, kereskedelmi korlátok, irodaházak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üzleti élet stratégiai tervezése és menedzsmentje (gazdasági fejlesztési stratégia)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ICT használata a vállalkozások által, E-business elterjedtsége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Munkahely teremtés, innováció, helyi gazdaság fejlődése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Kommunikáció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kommunikációs infrastruktúrába történő beruházások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kommunikációs rendszerek integrált stratégiai fejlesztése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kommunikációs rendszerek stratégia szabályozása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Szélessávú internet, vezeték nélküli internet (Wi-fi)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kommunikációs rendszer minősége és elérhetősége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Közlekdés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közlekedési infrastruktúrába és a közösségi közlekedésbe történő beruházás. Az alap infrastruktúra minősége.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közlekedés integrált és stratégiai tervezése, valamint  teljesítményének monitorozása/ értékelése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RFID technológia használat a a forgalom menedzseléséhez.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hu-HU" sz="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Út díj  használata a torlódások elkerülésére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Forgalom csökkenés; a városi és a városon belüli megközelíthetőség; a közlekedési rendszer energia intenzitása és CO2 kibocsátása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Vízgazdálkodás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vízügyi és az árvízvédelmi infrastruktúrába történő beruházás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vízgazdálkodás integrált és stratégiai tervezése, valamint  teljesítményének monitorozása/ értékelése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Smart technológiák használata a vízgazdálkodásban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Víz felhasználás, víz veszteség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Energia gazdálkodás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33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energetikai (elektromosság, gáz) infrastruktúrába történő beruházás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 z energetikai rendszer integrált és stratégiai tervezése, valamint  teljesítményének monitorozása/ értékelése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Intelligens mérők és hálózatok kiépítése és használata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Energia felhasználás és veszteség; energia ellátás megbízhatósága, megújuló energia források; </a:t>
                      </a:r>
                      <a:r>
                        <a:rPr kumimoji="0" lang="hu-HU" sz="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CO2</a:t>
                      </a:r>
                      <a:r>
                        <a:rPr kumimoji="0" lang="hu-HU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kibocsátás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kkv4b_HU">
  <a:themeElements>
    <a:clrScheme name="Rkkv4b_H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kkv4b_HU">
      <a:majorFont>
        <a:latin typeface="Verdana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kkv4b_H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kv4b_H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kv4b_H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kv4b_H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kv4b_H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kkv4b_H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kv4b_H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kv4b_H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kv4b_H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kv4b_H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kv4b_H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kkv4b_H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Rkkv4b_HU</Template>
  <TotalTime>1759</TotalTime>
  <Words>845</Words>
  <Application>Microsoft Office PowerPoint</Application>
  <PresentationFormat>Diavetítés a képernyőre (4:3 oldalarány)</PresentationFormat>
  <Paragraphs>169</Paragraphs>
  <Slides>16</Slides>
  <Notes>11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Rkkv4b_HU</vt:lpstr>
      <vt:lpstr>     „Smart cities” – „okos” városok   Horváthné Dr. Barsi Boglárka tudományos munkatárs MTA KRTK RKI</vt:lpstr>
      <vt:lpstr>2. dia</vt:lpstr>
      <vt:lpstr>A smart city fogalma</vt:lpstr>
      <vt:lpstr>A smart city fogalma</vt:lpstr>
      <vt:lpstr>5. dia</vt:lpstr>
      <vt:lpstr>6. dia</vt:lpstr>
      <vt:lpstr>7. dia</vt:lpstr>
      <vt:lpstr>8. dia</vt:lpstr>
      <vt:lpstr>9. dia</vt:lpstr>
      <vt:lpstr>10. dia</vt:lpstr>
      <vt:lpstr>11. dia</vt:lpstr>
      <vt:lpstr>Magyar városok a nemzetközi gyakorlathoz képest</vt:lpstr>
      <vt:lpstr>13. dia</vt:lpstr>
      <vt:lpstr>14. dia</vt:lpstr>
      <vt:lpstr>15. dia</vt:lpstr>
      <vt:lpstr>16. dia</vt:lpstr>
    </vt:vector>
  </TitlesOfParts>
  <Company>MTA RKK NYUTI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DANUBE SPACE STUDY</dc:title>
  <dc:creator>Hardi Tamás</dc:creator>
  <cp:lastModifiedBy>Barsi Boglárka</cp:lastModifiedBy>
  <cp:revision>175</cp:revision>
  <dcterms:created xsi:type="dcterms:W3CDTF">2009-07-14T07:07:58Z</dcterms:created>
  <dcterms:modified xsi:type="dcterms:W3CDTF">2012-11-21T11:35:17Z</dcterms:modified>
</cp:coreProperties>
</file>